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0"/>
  </p:notesMasterIdLst>
  <p:sldIdLst>
    <p:sldId id="257" r:id="rId2"/>
    <p:sldId id="258" r:id="rId3"/>
    <p:sldId id="322" r:id="rId4"/>
    <p:sldId id="316" r:id="rId5"/>
    <p:sldId id="358" r:id="rId6"/>
    <p:sldId id="338" r:id="rId7"/>
    <p:sldId id="360" r:id="rId8"/>
    <p:sldId id="361" r:id="rId9"/>
    <p:sldId id="362" r:id="rId10"/>
    <p:sldId id="364" r:id="rId11"/>
    <p:sldId id="363" r:id="rId12"/>
    <p:sldId id="365" r:id="rId13"/>
    <p:sldId id="366" r:id="rId14"/>
    <p:sldId id="367" r:id="rId15"/>
    <p:sldId id="368" r:id="rId16"/>
    <p:sldId id="369" r:id="rId17"/>
    <p:sldId id="370" r:id="rId18"/>
    <p:sldId id="315" r:id="rId19"/>
  </p:sldIdLst>
  <p:sldSz cx="12192000" cy="6858000"/>
  <p:notesSz cx="6858000" cy="9144000"/>
  <p:defaultText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62F"/>
    <a:srgbClr val="003366"/>
    <a:srgbClr val="333333"/>
    <a:srgbClr val="252526"/>
    <a:srgbClr val="1D1E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47"/>
    <p:restoredTop sz="95846"/>
  </p:normalViewPr>
  <p:slideViewPr>
    <p:cSldViewPr snapToGrid="0">
      <p:cViewPr varScale="1">
        <p:scale>
          <a:sx n="108" d="100"/>
          <a:sy n="108" d="100"/>
        </p:scale>
        <p:origin x="9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4D861-0935-A24D-9569-4897126776B1}" type="datetimeFigureOut">
              <a:rPr lang="en-GB" smtClean="0"/>
              <a:t>15/04/2024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F803C-AAC1-E74E-BEF1-1BEB3F75382B}" type="slidenum">
              <a:rPr lang="en-GB" smtClean="0"/>
              <a:t>‹#›</a:t>
            </a:fld>
            <a:endParaRPr lang="en-GB"/>
          </a:p>
        </p:txBody>
      </p:sp>
    </p:spTree>
    <p:extLst>
      <p:ext uri="{BB962C8B-B14F-4D97-AF65-F5344CB8AC3E}">
        <p14:creationId xmlns:p14="http://schemas.microsoft.com/office/powerpoint/2010/main" val="3867509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0</a:t>
            </a:fld>
            <a:endParaRPr lang="en-GB"/>
          </a:p>
        </p:txBody>
      </p:sp>
    </p:spTree>
    <p:extLst>
      <p:ext uri="{BB962C8B-B14F-4D97-AF65-F5344CB8AC3E}">
        <p14:creationId xmlns:p14="http://schemas.microsoft.com/office/powerpoint/2010/main" val="78662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ECECEC"/>
                </a:solidFill>
                <a:effectLst/>
                <a:latin typeface="Söhne"/>
              </a:rPr>
              <a:t>Imagine you're building a house. Normally, you'd be in control of everything: buying materials, hiring workers, deciding when to build each part. In programming, this is like writing code where you create and manage all the objects yourself.</a:t>
            </a:r>
          </a:p>
          <a:p>
            <a:pPr algn="l"/>
            <a:r>
              <a:rPr lang="en-GB" b="0" i="0" u="none" strike="noStrike" dirty="0">
                <a:solidFill>
                  <a:srgbClr val="ECECEC"/>
                </a:solidFill>
                <a:effectLst/>
                <a:latin typeface="Söhne"/>
              </a:rPr>
              <a:t>Now, let's say instead of you managing everything, you hire a general contractor. They take care of buying materials, hiring workers, and scheduling tasks. You just tell them what you want, and they handle the rest. In programming, this is Inversion of Control (IoC).</a:t>
            </a:r>
          </a:p>
          <a:p>
            <a:pPr algn="l"/>
            <a:r>
              <a:rPr lang="en-GB" b="0" i="0" u="none" strike="noStrike" dirty="0">
                <a:solidFill>
                  <a:srgbClr val="ECECEC"/>
                </a:solidFill>
                <a:effectLst/>
                <a:latin typeface="Söhne"/>
              </a:rPr>
              <a:t>In IoC, you're like the code, and the general contractor is like an IoC container or framework. Instead of your code controlling everything, the IoC container manages creating and connecting the objects you need. You just tell the IoC container what objects you want, and it takes care of the details.</a:t>
            </a:r>
          </a:p>
          <a:p>
            <a:pPr algn="l"/>
            <a:r>
              <a:rPr lang="en-GB" b="0" i="0" u="none" strike="noStrike" dirty="0">
                <a:solidFill>
                  <a:srgbClr val="ECECEC"/>
                </a:solidFill>
                <a:effectLst/>
                <a:latin typeface="Söhne"/>
              </a:rPr>
              <a:t>So, IoC is just about flipping the control from your code to a higher-level framework or container, making your code simpler, more flexible, and easier to manage.</a:t>
            </a:r>
          </a:p>
        </p:txBody>
      </p:sp>
      <p:sp>
        <p:nvSpPr>
          <p:cNvPr id="4" name="Slide Number Placeholder 3"/>
          <p:cNvSpPr>
            <a:spLocks noGrp="1"/>
          </p:cNvSpPr>
          <p:nvPr>
            <p:ph type="sldNum" sz="quarter" idx="5"/>
          </p:nvPr>
        </p:nvSpPr>
        <p:spPr/>
        <p:txBody>
          <a:bodyPr/>
          <a:lstStyle/>
          <a:p>
            <a:fld id="{0C0F803C-AAC1-E74E-BEF1-1BEB3F75382B}" type="slidenum">
              <a:rPr lang="en-GB" smtClean="0"/>
              <a:t>9</a:t>
            </a:fld>
            <a:endParaRPr lang="en-GB"/>
          </a:p>
        </p:txBody>
      </p:sp>
    </p:spTree>
    <p:extLst>
      <p:ext uri="{BB962C8B-B14F-4D97-AF65-F5344CB8AC3E}">
        <p14:creationId xmlns:p14="http://schemas.microsoft.com/office/powerpoint/2010/main" val="999975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10</a:t>
            </a:fld>
            <a:endParaRPr lang="en-GB"/>
          </a:p>
        </p:txBody>
      </p:sp>
    </p:spTree>
    <p:extLst>
      <p:ext uri="{BB962C8B-B14F-4D97-AF65-F5344CB8AC3E}">
        <p14:creationId xmlns:p14="http://schemas.microsoft.com/office/powerpoint/2010/main" val="3239720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11</a:t>
            </a:fld>
            <a:endParaRPr lang="en-GB"/>
          </a:p>
        </p:txBody>
      </p:sp>
    </p:spTree>
    <p:extLst>
      <p:ext uri="{BB962C8B-B14F-4D97-AF65-F5344CB8AC3E}">
        <p14:creationId xmlns:p14="http://schemas.microsoft.com/office/powerpoint/2010/main" val="3871894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12</a:t>
            </a:fld>
            <a:endParaRPr lang="en-GB"/>
          </a:p>
        </p:txBody>
      </p:sp>
    </p:spTree>
    <p:extLst>
      <p:ext uri="{BB962C8B-B14F-4D97-AF65-F5344CB8AC3E}">
        <p14:creationId xmlns:p14="http://schemas.microsoft.com/office/powerpoint/2010/main" val="900220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13</a:t>
            </a:fld>
            <a:endParaRPr lang="en-GB"/>
          </a:p>
        </p:txBody>
      </p:sp>
    </p:spTree>
    <p:extLst>
      <p:ext uri="{BB962C8B-B14F-4D97-AF65-F5344CB8AC3E}">
        <p14:creationId xmlns:p14="http://schemas.microsoft.com/office/powerpoint/2010/main" val="3767286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14</a:t>
            </a:fld>
            <a:endParaRPr lang="en-GB"/>
          </a:p>
        </p:txBody>
      </p:sp>
    </p:spTree>
    <p:extLst>
      <p:ext uri="{BB962C8B-B14F-4D97-AF65-F5344CB8AC3E}">
        <p14:creationId xmlns:p14="http://schemas.microsoft.com/office/powerpoint/2010/main" val="1943475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15</a:t>
            </a:fld>
            <a:endParaRPr lang="en-GB"/>
          </a:p>
        </p:txBody>
      </p:sp>
    </p:spTree>
    <p:extLst>
      <p:ext uri="{BB962C8B-B14F-4D97-AF65-F5344CB8AC3E}">
        <p14:creationId xmlns:p14="http://schemas.microsoft.com/office/powerpoint/2010/main" val="1312817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16</a:t>
            </a:fld>
            <a:endParaRPr lang="en-GB"/>
          </a:p>
        </p:txBody>
      </p:sp>
    </p:spTree>
    <p:extLst>
      <p:ext uri="{BB962C8B-B14F-4D97-AF65-F5344CB8AC3E}">
        <p14:creationId xmlns:p14="http://schemas.microsoft.com/office/powerpoint/2010/main" val="1348902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17</a:t>
            </a:fld>
            <a:endParaRPr lang="en-GB"/>
          </a:p>
        </p:txBody>
      </p:sp>
    </p:spTree>
    <p:extLst>
      <p:ext uri="{BB962C8B-B14F-4D97-AF65-F5344CB8AC3E}">
        <p14:creationId xmlns:p14="http://schemas.microsoft.com/office/powerpoint/2010/main" val="126337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a:t>
            </a:fld>
            <a:endParaRPr lang="en-GB"/>
          </a:p>
        </p:txBody>
      </p:sp>
    </p:spTree>
    <p:extLst>
      <p:ext uri="{BB962C8B-B14F-4D97-AF65-F5344CB8AC3E}">
        <p14:creationId xmlns:p14="http://schemas.microsoft.com/office/powerpoint/2010/main" val="242060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a:t>
            </a:fld>
            <a:endParaRPr lang="en-GB"/>
          </a:p>
        </p:txBody>
      </p:sp>
    </p:spTree>
    <p:extLst>
      <p:ext uri="{BB962C8B-B14F-4D97-AF65-F5344CB8AC3E}">
        <p14:creationId xmlns:p14="http://schemas.microsoft.com/office/powerpoint/2010/main" val="2699258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3</a:t>
            </a:fld>
            <a:endParaRPr lang="en-GB"/>
          </a:p>
        </p:txBody>
      </p:sp>
    </p:spTree>
    <p:extLst>
      <p:ext uri="{BB962C8B-B14F-4D97-AF65-F5344CB8AC3E}">
        <p14:creationId xmlns:p14="http://schemas.microsoft.com/office/powerpoint/2010/main" val="313017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Telefontöltő</a:t>
            </a:r>
            <a:r>
              <a:rPr lang="en-GB" dirty="0"/>
              <a:t> adapter</a:t>
            </a:r>
          </a:p>
        </p:txBody>
      </p:sp>
      <p:sp>
        <p:nvSpPr>
          <p:cNvPr id="4" name="Slide Number Placeholder 3"/>
          <p:cNvSpPr>
            <a:spLocks noGrp="1"/>
          </p:cNvSpPr>
          <p:nvPr>
            <p:ph type="sldNum" sz="quarter" idx="5"/>
          </p:nvPr>
        </p:nvSpPr>
        <p:spPr/>
        <p:txBody>
          <a:bodyPr/>
          <a:lstStyle/>
          <a:p>
            <a:fld id="{0C0F803C-AAC1-E74E-BEF1-1BEB3F75382B}" type="slidenum">
              <a:rPr lang="en-GB" smtClean="0"/>
              <a:t>4</a:t>
            </a:fld>
            <a:endParaRPr lang="en-GB"/>
          </a:p>
        </p:txBody>
      </p:sp>
    </p:spTree>
    <p:extLst>
      <p:ext uri="{BB962C8B-B14F-4D97-AF65-F5344CB8AC3E}">
        <p14:creationId xmlns:p14="http://schemas.microsoft.com/office/powerpoint/2010/main" val="3493344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5</a:t>
            </a:fld>
            <a:endParaRPr lang="en-GB"/>
          </a:p>
        </p:txBody>
      </p:sp>
    </p:spTree>
    <p:extLst>
      <p:ext uri="{BB962C8B-B14F-4D97-AF65-F5344CB8AC3E}">
        <p14:creationId xmlns:p14="http://schemas.microsoft.com/office/powerpoint/2010/main" val="254693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6</a:t>
            </a:fld>
            <a:endParaRPr lang="en-GB"/>
          </a:p>
        </p:txBody>
      </p:sp>
    </p:spTree>
    <p:extLst>
      <p:ext uri="{BB962C8B-B14F-4D97-AF65-F5344CB8AC3E}">
        <p14:creationId xmlns:p14="http://schemas.microsoft.com/office/powerpoint/2010/main" val="355908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7</a:t>
            </a:fld>
            <a:endParaRPr lang="en-GB"/>
          </a:p>
        </p:txBody>
      </p:sp>
    </p:spTree>
    <p:extLst>
      <p:ext uri="{BB962C8B-B14F-4D97-AF65-F5344CB8AC3E}">
        <p14:creationId xmlns:p14="http://schemas.microsoft.com/office/powerpoint/2010/main" val="294231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8</a:t>
            </a:fld>
            <a:endParaRPr lang="en-GB"/>
          </a:p>
        </p:txBody>
      </p:sp>
    </p:spTree>
    <p:extLst>
      <p:ext uri="{BB962C8B-B14F-4D97-AF65-F5344CB8AC3E}">
        <p14:creationId xmlns:p14="http://schemas.microsoft.com/office/powerpoint/2010/main" val="693535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C7E69-0AE0-836C-96A6-97FCC0B852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39E43642-F1F4-4B10-7922-68C04E790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E73D085-182B-C26D-288F-D4AAB2391C63}"/>
              </a:ext>
            </a:extLst>
          </p:cNvPr>
          <p:cNvSpPr>
            <a:spLocks noGrp="1"/>
          </p:cNvSpPr>
          <p:nvPr>
            <p:ph type="dt" sz="half" idx="10"/>
          </p:nvPr>
        </p:nvSpPr>
        <p:spPr/>
        <p:txBody>
          <a:bodyPr/>
          <a:lstStyle/>
          <a:p>
            <a:fld id="{DA5C926F-7512-0149-A148-5F83CA1C5E2B}" type="datetime1">
              <a:rPr lang="hu-HU" smtClean="0"/>
              <a:t>2024. 04. 15.</a:t>
            </a:fld>
            <a:endParaRPr lang="en-GB"/>
          </a:p>
        </p:txBody>
      </p:sp>
      <p:sp>
        <p:nvSpPr>
          <p:cNvPr id="5" name="Footer Placeholder 4">
            <a:extLst>
              <a:ext uri="{FF2B5EF4-FFF2-40B4-BE49-F238E27FC236}">
                <a16:creationId xmlns:a16="http://schemas.microsoft.com/office/drawing/2014/main" id="{6CE6E766-8773-28DE-D1FA-785CE4549F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B5BF9D-7CF8-F34D-4FB9-5DDF0EBD2B5A}"/>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4253026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906E-8426-BA91-35C6-C310E98F051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0CCB0B7-C8C4-ADBD-3621-759F70643C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002EA7-E191-2632-69DE-0925292BD514}"/>
              </a:ext>
            </a:extLst>
          </p:cNvPr>
          <p:cNvSpPr>
            <a:spLocks noGrp="1"/>
          </p:cNvSpPr>
          <p:nvPr>
            <p:ph type="dt" sz="half" idx="10"/>
          </p:nvPr>
        </p:nvSpPr>
        <p:spPr/>
        <p:txBody>
          <a:bodyPr/>
          <a:lstStyle/>
          <a:p>
            <a:fld id="{5D866191-7981-254E-A868-3DD01DDBBCD9}" type="datetime1">
              <a:rPr lang="hu-HU" smtClean="0"/>
              <a:t>2024. 04. 15.</a:t>
            </a:fld>
            <a:endParaRPr lang="en-GB"/>
          </a:p>
        </p:txBody>
      </p:sp>
      <p:sp>
        <p:nvSpPr>
          <p:cNvPr id="5" name="Footer Placeholder 4">
            <a:extLst>
              <a:ext uri="{FF2B5EF4-FFF2-40B4-BE49-F238E27FC236}">
                <a16:creationId xmlns:a16="http://schemas.microsoft.com/office/drawing/2014/main" id="{1E0ED4D5-E946-2FB7-85D1-19FA34FB5F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12AC9C-39BA-55E8-B00C-DC495FAC11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81777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0020E-C225-B360-75FC-9B3169259C0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761C30-2442-99DD-16AB-569391A81A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730807-F2B1-54C8-5D29-43DF6BBB94E0}"/>
              </a:ext>
            </a:extLst>
          </p:cNvPr>
          <p:cNvSpPr>
            <a:spLocks noGrp="1"/>
          </p:cNvSpPr>
          <p:nvPr>
            <p:ph type="dt" sz="half" idx="10"/>
          </p:nvPr>
        </p:nvSpPr>
        <p:spPr/>
        <p:txBody>
          <a:bodyPr/>
          <a:lstStyle/>
          <a:p>
            <a:fld id="{A35574D7-4C22-0448-9F7B-25FE396633DF}" type="datetime1">
              <a:rPr lang="hu-HU" smtClean="0"/>
              <a:t>2024. 04. 15.</a:t>
            </a:fld>
            <a:endParaRPr lang="en-GB"/>
          </a:p>
        </p:txBody>
      </p:sp>
      <p:sp>
        <p:nvSpPr>
          <p:cNvPr id="5" name="Footer Placeholder 4">
            <a:extLst>
              <a:ext uri="{FF2B5EF4-FFF2-40B4-BE49-F238E27FC236}">
                <a16:creationId xmlns:a16="http://schemas.microsoft.com/office/drawing/2014/main" id="{C8A5A132-C78F-8507-712F-E8395BB0D1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1EC1-BC42-ACF5-1A85-08B617EDCD2E}"/>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85359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4CEB-7B46-5A31-8C64-3586E30801E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4C4DC7F-CB7F-E89E-3329-553968B889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D9DD395-7ADB-51C8-82F5-B6579D1546CE}"/>
              </a:ext>
            </a:extLst>
          </p:cNvPr>
          <p:cNvSpPr>
            <a:spLocks noGrp="1"/>
          </p:cNvSpPr>
          <p:nvPr>
            <p:ph type="dt" sz="half" idx="10"/>
          </p:nvPr>
        </p:nvSpPr>
        <p:spPr/>
        <p:txBody>
          <a:bodyPr/>
          <a:lstStyle/>
          <a:p>
            <a:fld id="{49C7A671-6FD4-964A-9BFC-FD9FC8380D28}" type="datetime1">
              <a:rPr lang="hu-HU" smtClean="0"/>
              <a:t>2024. 04. 15.</a:t>
            </a:fld>
            <a:endParaRPr lang="en-GB"/>
          </a:p>
        </p:txBody>
      </p:sp>
      <p:sp>
        <p:nvSpPr>
          <p:cNvPr id="5" name="Footer Placeholder 4">
            <a:extLst>
              <a:ext uri="{FF2B5EF4-FFF2-40B4-BE49-F238E27FC236}">
                <a16:creationId xmlns:a16="http://schemas.microsoft.com/office/drawing/2014/main" id="{6384F6AC-8598-D290-0A85-11D93ED9F4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E0205C-FBDF-2CDB-3732-7AB009C97803}"/>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126626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D34B-2002-A402-7AC3-B823A69C50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8488164-5D7E-42FE-D4C8-C05269C253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05613AF-9BCB-ADEC-6A70-C31F539B8239}"/>
              </a:ext>
            </a:extLst>
          </p:cNvPr>
          <p:cNvSpPr>
            <a:spLocks noGrp="1"/>
          </p:cNvSpPr>
          <p:nvPr>
            <p:ph type="dt" sz="half" idx="10"/>
          </p:nvPr>
        </p:nvSpPr>
        <p:spPr/>
        <p:txBody>
          <a:bodyPr/>
          <a:lstStyle/>
          <a:p>
            <a:fld id="{BAA32ED4-0432-6E4F-8333-2698576B59F8}" type="datetime1">
              <a:rPr lang="hu-HU" smtClean="0"/>
              <a:t>2024. 04. 15.</a:t>
            </a:fld>
            <a:endParaRPr lang="en-GB"/>
          </a:p>
        </p:txBody>
      </p:sp>
      <p:sp>
        <p:nvSpPr>
          <p:cNvPr id="5" name="Footer Placeholder 4">
            <a:extLst>
              <a:ext uri="{FF2B5EF4-FFF2-40B4-BE49-F238E27FC236}">
                <a16:creationId xmlns:a16="http://schemas.microsoft.com/office/drawing/2014/main" id="{1E1D622B-8657-DB36-C5B4-2657E12C45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68131B-125D-B550-71EC-E222CE65A227}"/>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167140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1110-F059-62C4-695E-4150C1A3050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F60FB74-3D08-12EA-A94B-5750C0DFEE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95F7724-4AEE-D123-BCB8-1EE0F2B802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CA860C2-D2A5-0806-EC22-548EBEE2D3B2}"/>
              </a:ext>
            </a:extLst>
          </p:cNvPr>
          <p:cNvSpPr>
            <a:spLocks noGrp="1"/>
          </p:cNvSpPr>
          <p:nvPr>
            <p:ph type="dt" sz="half" idx="10"/>
          </p:nvPr>
        </p:nvSpPr>
        <p:spPr/>
        <p:txBody>
          <a:bodyPr/>
          <a:lstStyle/>
          <a:p>
            <a:fld id="{D375486C-7501-D141-993D-DA65E83A7308}" type="datetime1">
              <a:rPr lang="hu-HU" smtClean="0"/>
              <a:t>2024. 04. 15.</a:t>
            </a:fld>
            <a:endParaRPr lang="en-GB"/>
          </a:p>
        </p:txBody>
      </p:sp>
      <p:sp>
        <p:nvSpPr>
          <p:cNvPr id="6" name="Footer Placeholder 5">
            <a:extLst>
              <a:ext uri="{FF2B5EF4-FFF2-40B4-BE49-F238E27FC236}">
                <a16:creationId xmlns:a16="http://schemas.microsoft.com/office/drawing/2014/main" id="{CE99E8BF-5381-F25D-6CA7-B652A1D56A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28F23D-CAE8-6AB9-E505-E83DA09D2D12}"/>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9476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C558-246C-F3AA-A679-D41252893A3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3FD7849-E1D5-692D-E277-E40C4338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3043D3-1F82-4DD5-7266-47A7CD7E9C9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C37220B-9958-7830-DE98-6F5469EB6C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6C61B69-AC98-4048-A4E2-EBAD431DD2D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1B17D83-8E19-76A0-29FE-249CBFCE08A4}"/>
              </a:ext>
            </a:extLst>
          </p:cNvPr>
          <p:cNvSpPr>
            <a:spLocks noGrp="1"/>
          </p:cNvSpPr>
          <p:nvPr>
            <p:ph type="dt" sz="half" idx="10"/>
          </p:nvPr>
        </p:nvSpPr>
        <p:spPr/>
        <p:txBody>
          <a:bodyPr/>
          <a:lstStyle/>
          <a:p>
            <a:fld id="{D4005C4B-74C7-0547-9C91-EDA0D6BD08C4}" type="datetime1">
              <a:rPr lang="hu-HU" smtClean="0"/>
              <a:t>2024. 04. 15.</a:t>
            </a:fld>
            <a:endParaRPr lang="en-GB"/>
          </a:p>
        </p:txBody>
      </p:sp>
      <p:sp>
        <p:nvSpPr>
          <p:cNvPr id="8" name="Footer Placeholder 7">
            <a:extLst>
              <a:ext uri="{FF2B5EF4-FFF2-40B4-BE49-F238E27FC236}">
                <a16:creationId xmlns:a16="http://schemas.microsoft.com/office/drawing/2014/main" id="{27D4F8E8-E608-1C83-3F17-AAD2D7D0BA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6100968-A535-AC19-6EB3-A8E96501910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79604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57A4-149C-B3FE-6D7A-F6FD5512063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C1450A7-0CED-4BF2-CFA2-C9F36ECCCE0B}"/>
              </a:ext>
            </a:extLst>
          </p:cNvPr>
          <p:cNvSpPr>
            <a:spLocks noGrp="1"/>
          </p:cNvSpPr>
          <p:nvPr>
            <p:ph type="dt" sz="half" idx="10"/>
          </p:nvPr>
        </p:nvSpPr>
        <p:spPr/>
        <p:txBody>
          <a:bodyPr/>
          <a:lstStyle/>
          <a:p>
            <a:fld id="{7FE2B68C-CFF7-6B42-B7C8-52110B9A288B}" type="datetime1">
              <a:rPr lang="hu-HU" smtClean="0"/>
              <a:t>2024. 04. 15.</a:t>
            </a:fld>
            <a:endParaRPr lang="en-GB"/>
          </a:p>
        </p:txBody>
      </p:sp>
      <p:sp>
        <p:nvSpPr>
          <p:cNvPr id="4" name="Footer Placeholder 3">
            <a:extLst>
              <a:ext uri="{FF2B5EF4-FFF2-40B4-BE49-F238E27FC236}">
                <a16:creationId xmlns:a16="http://schemas.microsoft.com/office/drawing/2014/main" id="{9439A619-E63A-3B64-7202-993183B1404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F464829-E905-25AB-5787-E1AF162A4328}"/>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7482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FE1E9-BD91-F5BC-B3E0-3A2955734953}"/>
              </a:ext>
            </a:extLst>
          </p:cNvPr>
          <p:cNvSpPr>
            <a:spLocks noGrp="1"/>
          </p:cNvSpPr>
          <p:nvPr>
            <p:ph type="dt" sz="half" idx="10"/>
          </p:nvPr>
        </p:nvSpPr>
        <p:spPr/>
        <p:txBody>
          <a:bodyPr/>
          <a:lstStyle/>
          <a:p>
            <a:fld id="{8A286C48-62BE-1244-808B-C4C53742076B}" type="datetime1">
              <a:rPr lang="hu-HU" smtClean="0"/>
              <a:t>2024. 04. 15.</a:t>
            </a:fld>
            <a:endParaRPr lang="en-GB"/>
          </a:p>
        </p:txBody>
      </p:sp>
      <p:sp>
        <p:nvSpPr>
          <p:cNvPr id="3" name="Footer Placeholder 2">
            <a:extLst>
              <a:ext uri="{FF2B5EF4-FFF2-40B4-BE49-F238E27FC236}">
                <a16:creationId xmlns:a16="http://schemas.microsoft.com/office/drawing/2014/main" id="{8AA96137-090C-3B1F-7236-B781EA886CE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7BF9D7-BE1B-03C6-39DB-46537457DE9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398147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CED-EC27-BCB5-D633-3B6BD53D0E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2BFB224-A1BD-92AB-57CF-0F6848869D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17FF7CA-54E3-EA11-85D1-FCC33EA8B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67D1BB-B5A8-CEE3-2F17-134F11A96619}"/>
              </a:ext>
            </a:extLst>
          </p:cNvPr>
          <p:cNvSpPr>
            <a:spLocks noGrp="1"/>
          </p:cNvSpPr>
          <p:nvPr>
            <p:ph type="dt" sz="half" idx="10"/>
          </p:nvPr>
        </p:nvSpPr>
        <p:spPr/>
        <p:txBody>
          <a:bodyPr/>
          <a:lstStyle/>
          <a:p>
            <a:fld id="{1308AD0C-A842-EC46-A757-98411123E56D}" type="datetime1">
              <a:rPr lang="hu-HU" smtClean="0"/>
              <a:t>2024. 04. 15.</a:t>
            </a:fld>
            <a:endParaRPr lang="en-GB"/>
          </a:p>
        </p:txBody>
      </p:sp>
      <p:sp>
        <p:nvSpPr>
          <p:cNvPr id="6" name="Footer Placeholder 5">
            <a:extLst>
              <a:ext uri="{FF2B5EF4-FFF2-40B4-BE49-F238E27FC236}">
                <a16:creationId xmlns:a16="http://schemas.microsoft.com/office/drawing/2014/main" id="{5780CB89-93F1-F522-7A97-E8FE3416B7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051AE5-D05F-1F06-EF22-FBAFE8F6FB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87729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24A4-A72E-7D75-855C-C6633076F5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59878EDB-347A-6945-1299-E2A1A2B9AA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55681E3-ABDB-5991-C3D1-13A0F9D6D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7291C8-2870-F85D-202F-933AE9F0591A}"/>
              </a:ext>
            </a:extLst>
          </p:cNvPr>
          <p:cNvSpPr>
            <a:spLocks noGrp="1"/>
          </p:cNvSpPr>
          <p:nvPr>
            <p:ph type="dt" sz="half" idx="10"/>
          </p:nvPr>
        </p:nvSpPr>
        <p:spPr/>
        <p:txBody>
          <a:bodyPr/>
          <a:lstStyle/>
          <a:p>
            <a:fld id="{6E062674-BD91-864B-AB0F-57E238F2DCE0}" type="datetime1">
              <a:rPr lang="hu-HU" smtClean="0"/>
              <a:t>2024. 04. 15.</a:t>
            </a:fld>
            <a:endParaRPr lang="en-GB"/>
          </a:p>
        </p:txBody>
      </p:sp>
      <p:sp>
        <p:nvSpPr>
          <p:cNvPr id="6" name="Footer Placeholder 5">
            <a:extLst>
              <a:ext uri="{FF2B5EF4-FFF2-40B4-BE49-F238E27FC236}">
                <a16:creationId xmlns:a16="http://schemas.microsoft.com/office/drawing/2014/main" id="{9A1C8AF7-2357-386A-66DD-FA3B8D6A16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785EE8-1949-5E87-5B2C-D56A6BAFEBD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838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122DEC-CC0D-E2EB-05D2-07DFDB0AF5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94C6591-D25D-9DBD-1404-4E741CCE5A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5ED99D6-84E4-157F-39F7-2A492D75C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FC1F4B-E9B6-2B4A-9D67-BF297F2F44E3}" type="datetime1">
              <a:rPr lang="hu-HU" smtClean="0"/>
              <a:t>2024. 04. 15.</a:t>
            </a:fld>
            <a:endParaRPr lang="en-GB"/>
          </a:p>
        </p:txBody>
      </p:sp>
      <p:sp>
        <p:nvSpPr>
          <p:cNvPr id="5" name="Footer Placeholder 4">
            <a:extLst>
              <a:ext uri="{FF2B5EF4-FFF2-40B4-BE49-F238E27FC236}">
                <a16:creationId xmlns:a16="http://schemas.microsoft.com/office/drawing/2014/main" id="{6941539B-0027-B465-70DC-33747AC36D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3C35CAF-3AAD-BF27-F0E4-4F7FEC822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6F0C22-2623-DD4A-BF15-550A450FF1F4}" type="slidenum">
              <a:rPr lang="en-GB" smtClean="0"/>
              <a:t>‹#›</a:t>
            </a:fld>
            <a:endParaRPr lang="en-GB"/>
          </a:p>
        </p:txBody>
      </p:sp>
    </p:spTree>
    <p:extLst>
      <p:ext uri="{BB962C8B-B14F-4D97-AF65-F5344CB8AC3E}">
        <p14:creationId xmlns:p14="http://schemas.microsoft.com/office/powerpoint/2010/main" val="3304091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0AD357-30C6-C7C4-BEBA-4D857E4D635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t="19940" b="19940"/>
          <a:stretch/>
        </p:blipFill>
        <p:spPr>
          <a:xfrm>
            <a:off x="0" y="720000"/>
            <a:ext cx="12192000" cy="5497434"/>
          </a:xfrm>
          <a:prstGeom prst="rect">
            <a:avLst/>
          </a:prstGeom>
        </p:spPr>
      </p:pic>
      <p:pic>
        <p:nvPicPr>
          <p:cNvPr id="5" name="Graphic 4">
            <a:extLst>
              <a:ext uri="{FF2B5EF4-FFF2-40B4-BE49-F238E27FC236}">
                <a16:creationId xmlns:a16="http://schemas.microsoft.com/office/drawing/2014/main" id="{283FC325-6B3E-28B3-EE08-102F53230D1C}"/>
              </a:ext>
            </a:extLst>
          </p:cNvPr>
          <p:cNvPicPr>
            <a:picLocks noChangeAspect="1"/>
          </p:cNvPicPr>
          <p:nvPr/>
        </p:nvPicPr>
        <p:blipFill>
          <a:blip r:embed="rId5">
            <a:grayscl/>
            <a:lum bright="-26000"/>
            <a:extLst>
              <a:ext uri="{96DAC541-7B7A-43D3-8B79-37D633B846F1}">
                <asvg:svgBlip xmlns:asvg="http://schemas.microsoft.com/office/drawing/2016/SVG/main" r:embed="rId6"/>
              </a:ext>
            </a:extLst>
          </a:blip>
          <a:stretch>
            <a:fillRect/>
          </a:stretch>
        </p:blipFill>
        <p:spPr>
          <a:xfrm>
            <a:off x="-14448" y="322225"/>
            <a:ext cx="12206448" cy="5757759"/>
          </a:xfrm>
          <a:prstGeom prst="rect">
            <a:avLst/>
          </a:prstGeom>
          <a:effectLst>
            <a:outerShdw blurRad="190212" dist="38100" dir="8100000" algn="tr" rotWithShape="0">
              <a:prstClr val="black">
                <a:alpha val="40000"/>
              </a:prstClr>
            </a:outerShdw>
          </a:effectLst>
        </p:spPr>
      </p:pic>
      <p:sp>
        <p:nvSpPr>
          <p:cNvPr id="9" name="Rectangle 8">
            <a:extLst>
              <a:ext uri="{FF2B5EF4-FFF2-40B4-BE49-F238E27FC236}">
                <a16:creationId xmlns:a16="http://schemas.microsoft.com/office/drawing/2014/main" id="{D16E7F3D-BAFB-A7E8-990F-7A6DE039B882}"/>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sz="4000"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sz="4000"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7"/>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7.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TERVEZÉSI MINTÁK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Folytatás</a:t>
            </a:r>
            <a:r>
              <a:rPr lang="en-GB" sz="2800" b="1" dirty="0">
                <a:solidFill>
                  <a:schemeClr val="bg1"/>
                </a:solidFill>
                <a:effectLst>
                  <a:outerShdw blurRad="50800" dist="38100" dir="5400000" algn="t" rotWithShape="0">
                    <a:prstClr val="black">
                      <a:alpha val="40000"/>
                    </a:prstClr>
                  </a:outerShdw>
                </a:effectLst>
                <a:latin typeface="Montserrat" pitchFamily="2" charset="77"/>
              </a:rPr>
              <a:t>)</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2024.04.15</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073109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VISELKEDÉSI TERVEZÉSI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Hogyan viselkedik- és hogyan fog viselkedni a programunk</a:t>
            </a:r>
          </a:p>
          <a:p>
            <a:pPr defTabSz="914377">
              <a:lnSpc>
                <a:spcPct val="100000"/>
              </a:lnSpc>
              <a:spcBef>
                <a:spcPts val="300"/>
              </a:spcBef>
              <a:spcAft>
                <a:spcPts val="200"/>
              </a:spcAft>
            </a:pPr>
            <a:r>
              <a:rPr lang="hu-HU" sz="1400" dirty="0">
                <a:latin typeface="Montserrat" pitchFamily="2" charset="77"/>
              </a:rPr>
              <a:t>Segítik programunk bővítését új viselkedésekkel</a:t>
            </a:r>
          </a:p>
          <a:p>
            <a:pPr defTabSz="914377">
              <a:lnSpc>
                <a:spcPct val="100000"/>
              </a:lnSpc>
              <a:spcBef>
                <a:spcPts val="300"/>
              </a:spcBef>
              <a:spcAft>
                <a:spcPts val="200"/>
              </a:spcAft>
            </a:pPr>
            <a:r>
              <a:rPr lang="hu-HU" sz="1400" dirty="0">
                <a:latin typeface="Montserrat" pitchFamily="2" charset="77"/>
              </a:rPr>
              <a:t>Kiszámíthatónak kell lennie, hogy milyen viselkedésekre lehet számítani</a:t>
            </a:r>
          </a:p>
          <a:p>
            <a:pPr defTabSz="914377">
              <a:lnSpc>
                <a:spcPct val="100000"/>
              </a:lnSpc>
              <a:spcBef>
                <a:spcPts val="300"/>
              </a:spcBef>
              <a:spcAft>
                <a:spcPts val="200"/>
              </a:spcAft>
            </a:pPr>
            <a:r>
              <a:rPr lang="hu-HU" sz="1400" dirty="0" err="1">
                <a:latin typeface="Montserrat" pitchFamily="2" charset="77"/>
              </a:rPr>
              <a:t>SoC</a:t>
            </a:r>
            <a:r>
              <a:rPr lang="hu-HU" sz="1400" dirty="0">
                <a:latin typeface="Montserrat" pitchFamily="2" charset="77"/>
              </a:rPr>
              <a:t> – </a:t>
            </a:r>
            <a:r>
              <a:rPr lang="hu-HU" sz="1400" b="1" dirty="0">
                <a:latin typeface="Montserrat" pitchFamily="2" charset="77"/>
              </a:rPr>
              <a:t>Mit is jelent?</a:t>
            </a:r>
          </a:p>
          <a:p>
            <a:pPr defTabSz="914377">
              <a:lnSpc>
                <a:spcPct val="100000"/>
              </a:lnSpc>
              <a:spcBef>
                <a:spcPts val="300"/>
              </a:spcBef>
              <a:spcAft>
                <a:spcPts val="200"/>
              </a:spcAft>
            </a:pPr>
            <a:r>
              <a:rPr lang="hu-HU" sz="1400" dirty="0">
                <a:latin typeface="Montserrat" pitchFamily="2" charset="77"/>
              </a:rPr>
              <a:t>Változékony metódusok – Mindig érdemes kiemelni az őket tartalmazó osztályból!</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Kiemelt metódusok meghívása:</a:t>
            </a:r>
          </a:p>
          <a:p>
            <a:pPr defTabSz="914377">
              <a:lnSpc>
                <a:spcPct val="100000"/>
              </a:lnSpc>
              <a:spcBef>
                <a:spcPts val="300"/>
              </a:spcBef>
              <a:spcAft>
                <a:spcPts val="200"/>
              </a:spcAft>
            </a:pPr>
            <a:r>
              <a:rPr lang="hu-HU" sz="1400" b="1" dirty="0">
                <a:latin typeface="Montserrat" pitchFamily="2" charset="77"/>
              </a:rPr>
              <a:t>Felelősség átadással</a:t>
            </a:r>
            <a:br>
              <a:rPr lang="hu-HU" sz="1400" dirty="0">
                <a:latin typeface="Montserrat" pitchFamily="2" charset="77"/>
              </a:rPr>
            </a:br>
            <a:r>
              <a:rPr lang="hu-HU" sz="1400" dirty="0">
                <a:latin typeface="Montserrat" pitchFamily="2" charset="77"/>
              </a:rPr>
              <a:t>Az objektum valamely metódusa meghívja a birtokolt objektum egy metódusát, mely elvégzi helyette a feladatot részben- vagy egészben.</a:t>
            </a:r>
          </a:p>
          <a:p>
            <a:pPr defTabSz="914377">
              <a:lnSpc>
                <a:spcPct val="100000"/>
              </a:lnSpc>
              <a:spcBef>
                <a:spcPts val="300"/>
              </a:spcBef>
              <a:spcAft>
                <a:spcPts val="200"/>
              </a:spcAft>
            </a:pPr>
            <a:r>
              <a:rPr lang="hu-HU" sz="1400" b="1" dirty="0">
                <a:latin typeface="Montserrat" pitchFamily="2" charset="77"/>
              </a:rPr>
              <a:t>Kontrol megfordítással</a:t>
            </a:r>
            <a:br>
              <a:rPr lang="hu-HU" sz="1400" dirty="0">
                <a:latin typeface="Montserrat" pitchFamily="2" charset="77"/>
              </a:rPr>
            </a:br>
            <a:r>
              <a:rPr lang="hu-HU" sz="1400" dirty="0">
                <a:latin typeface="Montserrat" pitchFamily="2" charset="77"/>
              </a:rPr>
              <a:t>Nem a gyermekosztály hívja az őst, hanem az ős a gyermeket.</a:t>
            </a:r>
            <a:br>
              <a:rPr lang="hu-HU" sz="1400" dirty="0">
                <a:latin typeface="Montserrat" pitchFamily="2" charset="77"/>
              </a:rPr>
            </a:br>
            <a:r>
              <a:rPr lang="hu-HU" sz="1400" b="1" dirty="0">
                <a:solidFill>
                  <a:srgbClr val="00B0F0"/>
                </a:solidFill>
                <a:latin typeface="Montserrat" pitchFamily="2" charset="77"/>
              </a:rPr>
              <a:t>Ezt értelmezzük példával!</a:t>
            </a:r>
          </a:p>
          <a:p>
            <a:pPr defTabSz="914377">
              <a:lnSpc>
                <a:spcPct val="100000"/>
              </a:lnSpc>
              <a:spcBef>
                <a:spcPts val="300"/>
              </a:spcBef>
              <a:spcAft>
                <a:spcPts val="200"/>
              </a:spcAft>
            </a:pPr>
            <a:r>
              <a:rPr lang="hu-HU" sz="1400" b="1" dirty="0">
                <a:latin typeface="Montserrat" pitchFamily="2" charset="77"/>
              </a:rPr>
              <a:t>Műsorozással</a:t>
            </a:r>
            <a:br>
              <a:rPr lang="hu-HU" sz="1400" dirty="0">
                <a:latin typeface="Montserrat" pitchFamily="2" charset="77"/>
              </a:rPr>
            </a:br>
            <a:r>
              <a:rPr lang="hu-HU" sz="1400" dirty="0">
                <a:latin typeface="Montserrat" pitchFamily="2" charset="77"/>
              </a:rPr>
              <a:t>Egy metódus sok más, előre nem ismert metódust hív meg egy lista alapján.</a:t>
            </a:r>
            <a:br>
              <a:rPr lang="hu-HU" sz="1400" dirty="0">
                <a:latin typeface="Montserrat" pitchFamily="2" charset="77"/>
              </a:rPr>
            </a:br>
            <a:r>
              <a:rPr lang="hu-HU" sz="1400" b="1" dirty="0">
                <a:solidFill>
                  <a:srgbClr val="00B0F0"/>
                </a:solidFill>
                <a:latin typeface="Montserrat" pitchFamily="2" charset="77"/>
              </a:rPr>
              <a:t>Általában nem konkrét lista</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6" name="Rectangle 5">
            <a:extLst>
              <a:ext uri="{FF2B5EF4-FFF2-40B4-BE49-F238E27FC236}">
                <a16:creationId xmlns:a16="http://schemas.microsoft.com/office/drawing/2014/main" id="{3939A720-DDAF-D37D-1F08-5D1F2A294C1D}"/>
              </a:ext>
            </a:extLst>
          </p:cNvPr>
          <p:cNvSpPr/>
          <p:nvPr/>
        </p:nvSpPr>
        <p:spPr>
          <a:xfrm>
            <a:off x="8686804" y="714212"/>
            <a:ext cx="3505196" cy="613799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557D5466-11B2-642E-A570-FFFFE33546D1}"/>
              </a:ext>
            </a:extLst>
          </p:cNvPr>
          <p:cNvPicPr>
            <a:picLocks noChangeAspect="1"/>
          </p:cNvPicPr>
          <p:nvPr/>
        </p:nvPicPr>
        <p:blipFill rotWithShape="1">
          <a:blip r:embed="rId4"/>
          <a:srcRect l="33971" r="33971"/>
          <a:stretch/>
        </p:blipFill>
        <p:spPr>
          <a:xfrm>
            <a:off x="8686794" y="717212"/>
            <a:ext cx="3505205" cy="6135000"/>
          </a:xfrm>
          <a:prstGeom prst="rect">
            <a:avLst/>
          </a:prstGeom>
        </p:spPr>
      </p:pic>
      <p:sp>
        <p:nvSpPr>
          <p:cNvPr id="9" name="Rectangle 8">
            <a:extLst>
              <a:ext uri="{FF2B5EF4-FFF2-40B4-BE49-F238E27FC236}">
                <a16:creationId xmlns:a16="http://schemas.microsoft.com/office/drawing/2014/main" id="{8113AD39-6125-DC43-F6D5-4801F3CA7B65}"/>
              </a:ext>
            </a:extLst>
          </p:cNvPr>
          <p:cNvSpPr/>
          <p:nvPr/>
        </p:nvSpPr>
        <p:spPr>
          <a:xfrm>
            <a:off x="8686795" y="714211"/>
            <a:ext cx="3505204" cy="6138001"/>
          </a:xfrm>
          <a:prstGeom prst="rect">
            <a:avLst/>
          </a:prstGeom>
          <a:gradFill>
            <a:gsLst>
              <a:gs pos="40000">
                <a:srgbClr val="06162F">
                  <a:alpha val="0"/>
                </a:srgbClr>
              </a:gs>
              <a:gs pos="100000">
                <a:srgbClr val="06162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Slide Number Placeholder 21">
            <a:extLst>
              <a:ext uri="{FF2B5EF4-FFF2-40B4-BE49-F238E27FC236}">
                <a16:creationId xmlns:a16="http://schemas.microsoft.com/office/drawing/2014/main" id="{35E69B88-DF45-DF96-2481-194DB00809E2}"/>
              </a:ext>
            </a:extLst>
          </p:cNvPr>
          <p:cNvSpPr txBox="1">
            <a:spLocks/>
          </p:cNvSpPr>
          <p:nvPr/>
        </p:nvSpPr>
        <p:spPr>
          <a:xfrm>
            <a:off x="9120854" y="6350562"/>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9</a:t>
            </a:fld>
            <a:endParaRPr lang="en-GB" b="1" dirty="0">
              <a:solidFill>
                <a:schemeClr val="bg1"/>
              </a:solidFill>
              <a:latin typeface="Montserrat" pitchFamily="2" charset="77"/>
            </a:endParaRPr>
          </a:p>
        </p:txBody>
      </p:sp>
      <p:sp>
        <p:nvSpPr>
          <p:cNvPr id="2" name="TextBox 1">
            <a:extLst>
              <a:ext uri="{FF2B5EF4-FFF2-40B4-BE49-F238E27FC236}">
                <a16:creationId xmlns:a16="http://schemas.microsoft.com/office/drawing/2014/main" id="{9AF8938D-BC1E-4B7D-7ED7-CEBC0BB4EA3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342849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STATE</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286629"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Állapot</a:t>
            </a:r>
          </a:p>
          <a:p>
            <a:pPr defTabSz="914377">
              <a:lnSpc>
                <a:spcPct val="100000"/>
              </a:lnSpc>
              <a:spcBef>
                <a:spcPts val="300"/>
              </a:spcBef>
              <a:spcAft>
                <a:spcPts val="200"/>
              </a:spcAft>
            </a:pPr>
            <a:r>
              <a:rPr lang="hu-HU" sz="1400" dirty="0">
                <a:latin typeface="Montserrat" pitchFamily="2" charset="77"/>
              </a:rPr>
              <a:t>Lehetőséget ad egy objektum viselkedésének megváltoztatására, ha annak megváltozik az állapota</a:t>
            </a:r>
          </a:p>
          <a:p>
            <a:pPr defTabSz="914377">
              <a:lnSpc>
                <a:spcPct val="100000"/>
              </a:lnSpc>
              <a:spcBef>
                <a:spcPts val="300"/>
              </a:spcBef>
              <a:spcAft>
                <a:spcPts val="200"/>
              </a:spcAft>
            </a:pPr>
            <a:r>
              <a:rPr lang="hu-HU" sz="1400" dirty="0">
                <a:latin typeface="Montserrat" pitchFamily="2" charset="77"/>
              </a:rPr>
              <a:t>Több összefüggő, változékony metódus emelünk ki és azokat delegációval hívjuk</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err="1">
                <a:latin typeface="Montserrat" pitchFamily="2" charset="77"/>
              </a:rPr>
              <a:t>TCPConnection</a:t>
            </a:r>
            <a:endParaRPr lang="hu-HU" sz="1400" b="1" dirty="0">
              <a:latin typeface="Montserrat" pitchFamily="2" charset="77"/>
            </a:endParaRPr>
          </a:p>
          <a:p>
            <a:pPr lvl="1" defTabSz="914377">
              <a:lnSpc>
                <a:spcPct val="100000"/>
              </a:lnSpc>
              <a:spcBef>
                <a:spcPts val="300"/>
              </a:spcBef>
              <a:spcAft>
                <a:spcPts val="200"/>
              </a:spcAft>
            </a:pPr>
            <a:r>
              <a:rPr lang="hu-HU" sz="1250" dirty="0" err="1">
                <a:latin typeface="Montserrat" pitchFamily="2" charset="77"/>
              </a:rPr>
              <a:t>Listening</a:t>
            </a:r>
            <a:br>
              <a:rPr lang="hu-HU" sz="1250" dirty="0">
                <a:latin typeface="Montserrat" pitchFamily="2" charset="77"/>
              </a:rPr>
            </a:br>
            <a:r>
              <a:rPr lang="hu-HU" sz="1250" dirty="0">
                <a:latin typeface="Montserrat" pitchFamily="2" charset="77"/>
              </a:rPr>
              <a:t>A TCP </a:t>
            </a:r>
            <a:r>
              <a:rPr lang="hu-HU" sz="1250" dirty="0" err="1">
                <a:latin typeface="Montserrat" pitchFamily="2" charset="77"/>
              </a:rPr>
              <a:t>Endpoint</a:t>
            </a:r>
            <a:r>
              <a:rPr lang="hu-HU" sz="1250" dirty="0">
                <a:latin typeface="Montserrat" pitchFamily="2" charset="77"/>
              </a:rPr>
              <a:t> várakozik egy bejövő kérésre, fogadja az új kapcsolatokat</a:t>
            </a:r>
          </a:p>
          <a:p>
            <a:pPr lvl="1" defTabSz="914377">
              <a:lnSpc>
                <a:spcPct val="100000"/>
              </a:lnSpc>
              <a:spcBef>
                <a:spcPts val="300"/>
              </a:spcBef>
              <a:spcAft>
                <a:spcPts val="200"/>
              </a:spcAft>
            </a:pPr>
            <a:r>
              <a:rPr lang="hu-HU" sz="1250" dirty="0" err="1">
                <a:latin typeface="Montserrat" pitchFamily="2" charset="77"/>
              </a:rPr>
              <a:t>Established</a:t>
            </a:r>
            <a:br>
              <a:rPr lang="hu-HU" sz="1250" dirty="0">
                <a:latin typeface="Montserrat" pitchFamily="2" charset="77"/>
              </a:rPr>
            </a:br>
            <a:r>
              <a:rPr lang="hu-HU" sz="1250" dirty="0">
                <a:latin typeface="Montserrat" pitchFamily="2" charset="77"/>
              </a:rPr>
              <a:t>A szerver és kliens között felépült a kapcsolat, adatkommunikáció történik</a:t>
            </a:r>
          </a:p>
          <a:p>
            <a:pPr lvl="1" defTabSz="914377">
              <a:lnSpc>
                <a:spcPct val="100000"/>
              </a:lnSpc>
              <a:spcBef>
                <a:spcPts val="300"/>
              </a:spcBef>
              <a:spcAft>
                <a:spcPts val="200"/>
              </a:spcAft>
            </a:pPr>
            <a:r>
              <a:rPr lang="hu-HU" sz="1250" dirty="0" err="1">
                <a:latin typeface="Montserrat" pitchFamily="2" charset="77"/>
              </a:rPr>
              <a:t>Closed</a:t>
            </a:r>
            <a:br>
              <a:rPr lang="hu-HU" sz="1250" dirty="0">
                <a:latin typeface="Montserrat" pitchFamily="2" charset="77"/>
              </a:rPr>
            </a:br>
            <a:r>
              <a:rPr lang="hu-HU" sz="1250" dirty="0">
                <a:latin typeface="Montserrat" pitchFamily="2" charset="77"/>
              </a:rPr>
              <a:t>A kapcsolat </a:t>
            </a:r>
            <a:r>
              <a:rPr lang="hu-HU" sz="1250" dirty="0" err="1">
                <a:latin typeface="Montserrat" pitchFamily="2" charset="77"/>
              </a:rPr>
              <a:t>terminálása</a:t>
            </a:r>
            <a:r>
              <a:rPr lang="hu-HU" sz="1250" dirty="0">
                <a:latin typeface="Montserrat" pitchFamily="2" charset="77"/>
              </a:rPr>
              <a:t> megtörtént, nincs több adattovábbítás</a:t>
            </a:r>
            <a:br>
              <a:rPr lang="hu-HU" sz="1250" dirty="0">
                <a:latin typeface="Montserrat" pitchFamily="2" charset="77"/>
              </a:rPr>
            </a:br>
            <a:r>
              <a:rPr lang="hu-HU" sz="1250" dirty="0">
                <a:latin typeface="Montserrat" pitchFamily="2" charset="77"/>
              </a:rPr>
              <a:t>FIN </a:t>
            </a:r>
            <a:r>
              <a:rPr lang="hu-HU" sz="1250" dirty="0" err="1">
                <a:latin typeface="Montserrat" pitchFamily="2" charset="77"/>
              </a:rPr>
              <a:t>packet</a:t>
            </a:r>
            <a:r>
              <a:rPr lang="hu-HU" sz="1250" dirty="0">
                <a:latin typeface="Montserrat" pitchFamily="2" charset="77"/>
              </a:rPr>
              <a:t>, </a:t>
            </a:r>
            <a:r>
              <a:rPr lang="hu-HU" sz="1250" dirty="0" err="1">
                <a:latin typeface="Montserrat" pitchFamily="2" charset="77"/>
              </a:rPr>
              <a:t>gracefully</a:t>
            </a:r>
            <a:r>
              <a:rPr lang="hu-HU" sz="1250" dirty="0">
                <a:latin typeface="Montserrat" pitchFamily="2" charset="77"/>
              </a:rPr>
              <a:t> </a:t>
            </a:r>
            <a:r>
              <a:rPr lang="hu-HU" sz="1250" dirty="0" err="1">
                <a:latin typeface="Montserrat" pitchFamily="2" charset="77"/>
              </a:rPr>
              <a:t>closed</a:t>
            </a:r>
            <a:r>
              <a:rPr lang="hu-HU" sz="1250" dirty="0">
                <a:latin typeface="Montserrat" pitchFamily="2" charset="77"/>
              </a:rPr>
              <a:t>, nem </a:t>
            </a:r>
            <a:r>
              <a:rPr lang="hu-HU" sz="1250" dirty="0" err="1">
                <a:latin typeface="Montserrat" pitchFamily="2" charset="77"/>
              </a:rPr>
              <a:t>újranyitható</a:t>
            </a:r>
            <a:br>
              <a:rPr lang="hu-HU" sz="1250" dirty="0">
                <a:latin typeface="Montserrat" pitchFamily="2" charset="77"/>
              </a:rPr>
            </a:br>
            <a:r>
              <a:rPr lang="hu-HU" sz="1250" dirty="0">
                <a:latin typeface="Montserrat" pitchFamily="2" charset="77"/>
              </a:rPr>
              <a:t>Új csatlakozást igényel a </a:t>
            </a:r>
            <a:r>
              <a:rPr lang="hu-HU" sz="1250" dirty="0" err="1">
                <a:latin typeface="Montserrat" pitchFamily="2" charset="77"/>
              </a:rPr>
              <a:t>Listening</a:t>
            </a:r>
            <a:r>
              <a:rPr lang="hu-HU" sz="1250" dirty="0">
                <a:latin typeface="Montserrat" pitchFamily="2" charset="77"/>
              </a:rPr>
              <a:t> TCP </a:t>
            </a:r>
            <a:r>
              <a:rPr lang="hu-HU" sz="1250" dirty="0" err="1">
                <a:latin typeface="Montserrat" pitchFamily="2" charset="77"/>
              </a:rPr>
              <a:t>porton</a:t>
            </a:r>
            <a:endParaRPr lang="hu-HU" sz="1250" dirty="0">
              <a:latin typeface="Montserrat" pitchFamily="2" charset="77"/>
            </a:endParaRPr>
          </a:p>
        </p:txBody>
      </p:sp>
      <p:sp>
        <p:nvSpPr>
          <p:cNvPr id="6" name="TextBox 5">
            <a:extLst>
              <a:ext uri="{FF2B5EF4-FFF2-40B4-BE49-F238E27FC236}">
                <a16:creationId xmlns:a16="http://schemas.microsoft.com/office/drawing/2014/main" id="{E3B3AB7A-B719-9797-E75F-D0C670A63889}"/>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AA4D5763-716B-8FF0-075A-D253493B628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10</a:t>
            </a:fld>
            <a:endParaRPr lang="en-GB" b="1" dirty="0">
              <a:latin typeface="Montserrat" pitchFamily="2" charset="77"/>
            </a:endParaRPr>
          </a:p>
        </p:txBody>
      </p:sp>
    </p:spTree>
    <p:extLst>
      <p:ext uri="{BB962C8B-B14F-4D97-AF65-F5344CB8AC3E}">
        <p14:creationId xmlns:p14="http://schemas.microsoft.com/office/powerpoint/2010/main" val="2811986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OBSERVER</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22725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Megfigyelő</a:t>
            </a:r>
          </a:p>
          <a:p>
            <a:pPr defTabSz="914377">
              <a:lnSpc>
                <a:spcPct val="100000"/>
              </a:lnSpc>
              <a:spcBef>
                <a:spcPts val="300"/>
              </a:spcBef>
              <a:spcAft>
                <a:spcPts val="200"/>
              </a:spcAft>
            </a:pPr>
            <a:r>
              <a:rPr lang="hu-HU" sz="1400" dirty="0">
                <a:latin typeface="Montserrat" pitchFamily="2" charset="77"/>
              </a:rPr>
              <a:t>Egy esemény által kiváltott változékony metódust emel ki</a:t>
            </a:r>
          </a:p>
          <a:p>
            <a:pPr defTabSz="914377">
              <a:lnSpc>
                <a:spcPct val="100000"/>
              </a:lnSpc>
              <a:spcBef>
                <a:spcPts val="300"/>
              </a:spcBef>
              <a:spcAft>
                <a:spcPts val="200"/>
              </a:spcAft>
            </a:pPr>
            <a:r>
              <a:rPr lang="hu-HU" sz="1400" dirty="0">
                <a:latin typeface="Montserrat" pitchFamily="2" charset="77"/>
              </a:rPr>
              <a:t>Műsorozással hívja meg a kiemelt metódusokat</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2 fajtája van:</a:t>
            </a:r>
          </a:p>
          <a:p>
            <a:pPr lvl="1" defTabSz="914377">
              <a:lnSpc>
                <a:spcPct val="100000"/>
              </a:lnSpc>
              <a:spcBef>
                <a:spcPts val="300"/>
              </a:spcBef>
              <a:spcAft>
                <a:spcPts val="200"/>
              </a:spcAft>
            </a:pPr>
            <a:r>
              <a:rPr lang="hu-HU" sz="1250" b="1" dirty="0" err="1">
                <a:latin typeface="Montserrat" pitchFamily="2" charset="77"/>
              </a:rPr>
              <a:t>Pull</a:t>
            </a:r>
            <a:br>
              <a:rPr lang="hu-HU" sz="1250" b="1" dirty="0">
                <a:latin typeface="Montserrat" pitchFamily="2" charset="77"/>
              </a:rPr>
            </a:br>
            <a:r>
              <a:rPr lang="hu-HU" sz="1250" dirty="0">
                <a:latin typeface="Montserrat" pitchFamily="2" charset="77"/>
              </a:rPr>
              <a:t>Egy referenciát ad át a megfigyelőnek, lehúzzuk az eseményt általa az alanytól.</a:t>
            </a:r>
          </a:p>
          <a:p>
            <a:pPr lvl="1" defTabSz="914377">
              <a:lnSpc>
                <a:spcPct val="100000"/>
              </a:lnSpc>
              <a:spcBef>
                <a:spcPts val="300"/>
              </a:spcBef>
              <a:spcAft>
                <a:spcPts val="200"/>
              </a:spcAft>
            </a:pPr>
            <a:r>
              <a:rPr lang="hu-HU" sz="1250" b="1" dirty="0" err="1">
                <a:latin typeface="Montserrat" pitchFamily="2" charset="77"/>
              </a:rPr>
              <a:t>Push</a:t>
            </a:r>
            <a:br>
              <a:rPr lang="hu-HU" sz="1250" dirty="0">
                <a:latin typeface="Montserrat" pitchFamily="2" charset="77"/>
              </a:rPr>
            </a:br>
            <a:r>
              <a:rPr lang="hu-HU" sz="1250" dirty="0">
                <a:latin typeface="Montserrat" pitchFamily="2" charset="77"/>
              </a:rPr>
              <a:t>Magát az eseményt az alany adja át a megfigyelőnek paraméterként.</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Alany </a:t>
            </a:r>
            <a:r>
              <a:rPr lang="hu-HU" sz="1400" dirty="0">
                <a:latin typeface="Montserrat" pitchFamily="2" charset="77"/>
              </a:rPr>
              <a:t>– Tárolja a beregisztrált megfigyelőket és interfészt kínál azok értesítésére, be- és kiregisztrálására</a:t>
            </a:r>
          </a:p>
          <a:p>
            <a:pPr defTabSz="914377">
              <a:lnSpc>
                <a:spcPct val="100000"/>
              </a:lnSpc>
              <a:spcBef>
                <a:spcPts val="300"/>
              </a:spcBef>
              <a:spcAft>
                <a:spcPts val="200"/>
              </a:spcAft>
            </a:pPr>
            <a:r>
              <a:rPr lang="hu-HU" sz="1400" b="1" dirty="0">
                <a:latin typeface="Montserrat" pitchFamily="2" charset="77"/>
              </a:rPr>
              <a:t>Megfigyelő</a:t>
            </a:r>
            <a:r>
              <a:rPr lang="hu-HU" sz="1400" dirty="0">
                <a:latin typeface="Montserrat" pitchFamily="2" charset="77"/>
              </a:rPr>
              <a:t> – Interfészt definiál az értesülni kívánó objektumoknak az alanyban bekövetkezett változásokról, update metódussal</a:t>
            </a:r>
          </a:p>
          <a:p>
            <a:pPr defTabSz="914377">
              <a:lnSpc>
                <a:spcPct val="100000"/>
              </a:lnSpc>
              <a:spcBef>
                <a:spcPts val="300"/>
              </a:spcBef>
              <a:spcAft>
                <a:spcPts val="200"/>
              </a:spcAft>
            </a:pPr>
            <a:r>
              <a:rPr lang="hu-HU" sz="1400" b="1" dirty="0">
                <a:latin typeface="Montserrat" pitchFamily="2" charset="77"/>
              </a:rPr>
              <a:t>Update</a:t>
            </a:r>
          </a:p>
          <a:p>
            <a:pPr lvl="1" defTabSz="914377">
              <a:lnSpc>
                <a:spcPct val="100000"/>
              </a:lnSpc>
              <a:spcBef>
                <a:spcPts val="300"/>
              </a:spcBef>
              <a:spcAft>
                <a:spcPts val="200"/>
              </a:spcAft>
            </a:pPr>
            <a:r>
              <a:rPr lang="hu-HU" sz="1250" dirty="0" err="1">
                <a:latin typeface="Montserrat" pitchFamily="2" charset="77"/>
              </a:rPr>
              <a:t>Pull</a:t>
            </a:r>
            <a:r>
              <a:rPr lang="hu-HU" sz="1250" dirty="0">
                <a:latin typeface="Montserrat" pitchFamily="2" charset="77"/>
              </a:rPr>
              <a:t> esetén Frissít(</a:t>
            </a:r>
            <a:r>
              <a:rPr lang="hu-HU" sz="1250" dirty="0" err="1">
                <a:latin typeface="Montserrat" pitchFamily="2" charset="77"/>
              </a:rPr>
              <a:t>this</a:t>
            </a:r>
            <a:r>
              <a:rPr lang="hu-HU" sz="1250" dirty="0">
                <a:latin typeface="Montserrat" pitchFamily="2" charset="77"/>
              </a:rPr>
              <a:t>)</a:t>
            </a:r>
          </a:p>
          <a:p>
            <a:pPr lvl="1" defTabSz="914377">
              <a:lnSpc>
                <a:spcPct val="100000"/>
              </a:lnSpc>
              <a:spcBef>
                <a:spcPts val="300"/>
              </a:spcBef>
              <a:spcAft>
                <a:spcPts val="200"/>
              </a:spcAft>
            </a:pPr>
            <a:r>
              <a:rPr lang="hu-HU" sz="1250" dirty="0" err="1">
                <a:latin typeface="Montserrat" pitchFamily="2" charset="77"/>
              </a:rPr>
              <a:t>Push</a:t>
            </a:r>
            <a:r>
              <a:rPr lang="hu-HU" sz="1250" dirty="0">
                <a:latin typeface="Montserrat" pitchFamily="2" charset="77"/>
              </a:rPr>
              <a:t> esetén az alany a megváltozott, megfigyelő által figyelt mezőket adja át</a:t>
            </a:r>
          </a:p>
        </p:txBody>
      </p:sp>
      <p:sp>
        <p:nvSpPr>
          <p:cNvPr id="6" name="TextBox 5">
            <a:extLst>
              <a:ext uri="{FF2B5EF4-FFF2-40B4-BE49-F238E27FC236}">
                <a16:creationId xmlns:a16="http://schemas.microsoft.com/office/drawing/2014/main" id="{E3B3AB7A-B719-9797-E75F-D0C670A63889}"/>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AA4D5763-716B-8FF0-075A-D253493B628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11</a:t>
            </a:fld>
            <a:endParaRPr lang="en-GB" b="1" dirty="0">
              <a:latin typeface="Montserrat" pitchFamily="2" charset="77"/>
            </a:endParaRPr>
          </a:p>
        </p:txBody>
      </p:sp>
    </p:spTree>
    <p:extLst>
      <p:ext uri="{BB962C8B-B14F-4D97-AF65-F5344CB8AC3E}">
        <p14:creationId xmlns:p14="http://schemas.microsoft.com/office/powerpoint/2010/main" val="2310008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TEMPLATE METHOD</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167876"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Sablonmetódus</a:t>
            </a:r>
          </a:p>
          <a:p>
            <a:pPr defTabSz="914377">
              <a:lnSpc>
                <a:spcPct val="100000"/>
              </a:lnSpc>
              <a:spcBef>
                <a:spcPts val="300"/>
              </a:spcBef>
              <a:spcAft>
                <a:spcPts val="200"/>
              </a:spcAft>
            </a:pPr>
            <a:r>
              <a:rPr lang="hu-HU" sz="1400" dirty="0">
                <a:latin typeface="Montserrat" pitchFamily="2" charset="77"/>
              </a:rPr>
              <a:t>Egy- vagy több változékony metódust emel ki egy </a:t>
            </a:r>
            <a:r>
              <a:rPr lang="hu-HU" sz="1400" dirty="0" err="1">
                <a:latin typeface="Montserrat" pitchFamily="2" charset="77"/>
              </a:rPr>
              <a:t>gyermekosztélyba</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A gyermekosztály </a:t>
            </a:r>
            <a:r>
              <a:rPr lang="hu-HU" sz="1400" dirty="0" err="1">
                <a:latin typeface="Montserrat" pitchFamily="2" charset="77"/>
              </a:rPr>
              <a:t>IoC</a:t>
            </a:r>
            <a:r>
              <a:rPr lang="hu-HU" sz="1400" dirty="0">
                <a:latin typeface="Montserrat" pitchFamily="2" charset="77"/>
              </a:rPr>
              <a:t>-vel hívja meg a kiemelt metódusokat</a:t>
            </a:r>
          </a:p>
          <a:p>
            <a:pPr defTabSz="914377">
              <a:lnSpc>
                <a:spcPct val="100000"/>
              </a:lnSpc>
              <a:spcBef>
                <a:spcPts val="300"/>
              </a:spcBef>
              <a:spcAft>
                <a:spcPts val="200"/>
              </a:spcAft>
            </a:pPr>
            <a:r>
              <a:rPr lang="hu-HU" sz="1400" dirty="0">
                <a:latin typeface="Montserrat" pitchFamily="2" charset="77"/>
              </a:rPr>
              <a:t>Van egy alap receptünk, mellyel több különböző dolgot hajtunk végre</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Recept lépés típusok:</a:t>
            </a:r>
          </a:p>
          <a:p>
            <a:pPr lvl="1" defTabSz="914377">
              <a:lnSpc>
                <a:spcPct val="100000"/>
              </a:lnSpc>
              <a:spcBef>
                <a:spcPts val="300"/>
              </a:spcBef>
              <a:spcAft>
                <a:spcPts val="200"/>
              </a:spcAft>
            </a:pPr>
            <a:r>
              <a:rPr lang="hu-HU" sz="1250" b="1" dirty="0">
                <a:latin typeface="Montserrat" pitchFamily="2" charset="77"/>
              </a:rPr>
              <a:t>Kötelező közös</a:t>
            </a:r>
            <a:br>
              <a:rPr lang="hu-HU" sz="1250" b="1" dirty="0">
                <a:latin typeface="Montserrat" pitchFamily="2" charset="77"/>
              </a:rPr>
            </a:br>
            <a:r>
              <a:rPr lang="hu-HU" sz="1250" dirty="0">
                <a:latin typeface="Montserrat" pitchFamily="2" charset="77"/>
              </a:rPr>
              <a:t>Bármit is csinálunk a recepttel, a lépés ugyanaz – Rakjunk fel vizet forrni</a:t>
            </a:r>
          </a:p>
          <a:p>
            <a:pPr lvl="1" defTabSz="914377">
              <a:lnSpc>
                <a:spcPct val="100000"/>
              </a:lnSpc>
              <a:spcBef>
                <a:spcPts val="300"/>
              </a:spcBef>
              <a:spcAft>
                <a:spcPts val="200"/>
              </a:spcAft>
            </a:pPr>
            <a:r>
              <a:rPr lang="hu-HU" sz="1250" b="1" dirty="0">
                <a:latin typeface="Montserrat" pitchFamily="2" charset="77"/>
              </a:rPr>
              <a:t>Kötelező, de nem közös</a:t>
            </a:r>
            <a:br>
              <a:rPr lang="hu-HU" sz="1250" dirty="0">
                <a:latin typeface="Montserrat" pitchFamily="2" charset="77"/>
              </a:rPr>
            </a:br>
            <a:r>
              <a:rPr lang="hu-HU" sz="1250" dirty="0">
                <a:latin typeface="Montserrat" pitchFamily="2" charset="77"/>
              </a:rPr>
              <a:t>A lépés maga kötelező, de attól függően mit csinálunk, változik – Öntsünk bele valamit (kávét/teát) vagy épp cukrot, de változhat, hogy mennyit...</a:t>
            </a:r>
          </a:p>
          <a:p>
            <a:pPr lvl="1" defTabSz="914377">
              <a:lnSpc>
                <a:spcPct val="100000"/>
              </a:lnSpc>
              <a:spcBef>
                <a:spcPts val="300"/>
              </a:spcBef>
              <a:spcAft>
                <a:spcPts val="200"/>
              </a:spcAft>
            </a:pPr>
            <a:r>
              <a:rPr lang="hu-HU" sz="1250" b="1" dirty="0">
                <a:latin typeface="Montserrat" pitchFamily="2" charset="77"/>
              </a:rPr>
              <a:t>Opcionális </a:t>
            </a:r>
            <a:r>
              <a:rPr lang="hu-HU" sz="1250" dirty="0">
                <a:latin typeface="Montserrat" pitchFamily="2" charset="77"/>
              </a:rPr>
              <a:t>– Adjunk hozzá tejet, citromlevet, </a:t>
            </a:r>
            <a:r>
              <a:rPr lang="hu-HU" sz="1250" dirty="0" err="1">
                <a:latin typeface="Montserrat" pitchFamily="2" charset="77"/>
              </a:rPr>
              <a:t>Baileys</a:t>
            </a:r>
            <a:r>
              <a:rPr lang="hu-HU" sz="1250" dirty="0">
                <a:latin typeface="Montserrat" pitchFamily="2" charset="77"/>
              </a:rPr>
              <a:t>-t</a:t>
            </a:r>
          </a:p>
        </p:txBody>
      </p:sp>
      <p:sp>
        <p:nvSpPr>
          <p:cNvPr id="6" name="TextBox 5">
            <a:extLst>
              <a:ext uri="{FF2B5EF4-FFF2-40B4-BE49-F238E27FC236}">
                <a16:creationId xmlns:a16="http://schemas.microsoft.com/office/drawing/2014/main" id="{E3B3AB7A-B719-9797-E75F-D0C670A63889}"/>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AA4D5763-716B-8FF0-075A-D253493B628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12</a:t>
            </a:fld>
            <a:endParaRPr lang="en-GB" b="1" dirty="0">
              <a:latin typeface="Montserrat" pitchFamily="2" charset="77"/>
            </a:endParaRPr>
          </a:p>
        </p:txBody>
      </p:sp>
    </p:spTree>
    <p:extLst>
      <p:ext uri="{BB962C8B-B14F-4D97-AF65-F5344CB8AC3E}">
        <p14:creationId xmlns:p14="http://schemas.microsoft.com/office/powerpoint/2010/main" val="963743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TEMPLATE METHOD</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39350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Definíciók</a:t>
            </a:r>
          </a:p>
          <a:p>
            <a:pPr defTabSz="914377">
              <a:lnSpc>
                <a:spcPct val="100000"/>
              </a:lnSpc>
              <a:spcBef>
                <a:spcPts val="300"/>
              </a:spcBef>
              <a:spcAft>
                <a:spcPts val="200"/>
              </a:spcAft>
            </a:pPr>
            <a:r>
              <a:rPr lang="hu-HU" sz="1400" dirty="0">
                <a:latin typeface="Montserrat" pitchFamily="2" charset="77"/>
              </a:rPr>
              <a:t>A </a:t>
            </a:r>
            <a:r>
              <a:rPr lang="hu-HU" sz="1400" b="1" dirty="0">
                <a:latin typeface="Montserrat" pitchFamily="2" charset="77"/>
              </a:rPr>
              <a:t>kötelező és közös</a:t>
            </a:r>
            <a:r>
              <a:rPr lang="hu-HU" sz="1400" dirty="0">
                <a:latin typeface="Montserrat" pitchFamily="2" charset="77"/>
              </a:rPr>
              <a:t> lépések olyan metódusok, amelyek már az ősben konkrétak és azokat általában nem is szabad felülírni. </a:t>
            </a:r>
          </a:p>
          <a:p>
            <a:pPr defTabSz="914377">
              <a:lnSpc>
                <a:spcPct val="100000"/>
              </a:lnSpc>
              <a:spcBef>
                <a:spcPts val="300"/>
              </a:spcBef>
              <a:spcAft>
                <a:spcPts val="200"/>
              </a:spcAft>
            </a:pPr>
            <a:r>
              <a:rPr lang="hu-HU" sz="1400" dirty="0">
                <a:latin typeface="Montserrat" pitchFamily="2" charset="77"/>
              </a:rPr>
              <a:t>A </a:t>
            </a:r>
            <a:r>
              <a:rPr lang="hu-HU" sz="1400" b="1" dirty="0">
                <a:latin typeface="Montserrat" pitchFamily="2" charset="77"/>
              </a:rPr>
              <a:t>kötelező, de nem közös </a:t>
            </a:r>
            <a:r>
              <a:rPr lang="hu-HU" sz="1400" dirty="0">
                <a:latin typeface="Montserrat" pitchFamily="2" charset="77"/>
              </a:rPr>
              <a:t>lépések az ősben absztrakt metódusok, amit a gyermek osztályok fejtenek ki.</a:t>
            </a:r>
          </a:p>
          <a:p>
            <a:pPr defTabSz="914377">
              <a:lnSpc>
                <a:spcPct val="100000"/>
              </a:lnSpc>
              <a:spcBef>
                <a:spcPts val="300"/>
              </a:spcBef>
              <a:spcAft>
                <a:spcPts val="200"/>
              </a:spcAft>
            </a:pPr>
            <a:r>
              <a:rPr lang="hu-HU" sz="1400" dirty="0">
                <a:latin typeface="Montserrat" pitchFamily="2" charset="77"/>
              </a:rPr>
              <a:t>Az </a:t>
            </a:r>
            <a:r>
              <a:rPr lang="hu-HU" sz="1400" b="1" dirty="0">
                <a:latin typeface="Montserrat" pitchFamily="2" charset="77"/>
              </a:rPr>
              <a:t>opcionális </a:t>
            </a:r>
            <a:r>
              <a:rPr lang="hu-HU" sz="1400" dirty="0">
                <a:latin typeface="Montserrat" pitchFamily="2" charset="77"/>
              </a:rPr>
              <a:t>lépések az ősben </a:t>
            </a:r>
            <a:r>
              <a:rPr lang="hu-HU" sz="1400" dirty="0" err="1">
                <a:latin typeface="Montserrat" pitchFamily="2" charset="77"/>
              </a:rPr>
              <a:t>hook</a:t>
            </a:r>
            <a:r>
              <a:rPr lang="hu-HU" sz="1400" dirty="0">
                <a:latin typeface="Montserrat" pitchFamily="2" charset="77"/>
              </a:rPr>
              <a:t> metódusok, azaz van törzsük, de az üres. Ezek a metódusok virtuálisak, hogy aki akarja, az felülírhassa őket.</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Absztrakt metódusok – A gyermekosztálynak implementálnia kell őket, kötelezőek.</a:t>
            </a:r>
          </a:p>
          <a:p>
            <a:pPr defTabSz="914377">
              <a:lnSpc>
                <a:spcPct val="100000"/>
              </a:lnSpc>
              <a:spcBef>
                <a:spcPts val="300"/>
              </a:spcBef>
              <a:spcAft>
                <a:spcPts val="200"/>
              </a:spcAft>
            </a:pPr>
            <a:r>
              <a:rPr lang="hu-HU" sz="1400" dirty="0" err="1">
                <a:latin typeface="Montserrat" pitchFamily="2" charset="77"/>
              </a:rPr>
              <a:t>Hook</a:t>
            </a:r>
            <a:r>
              <a:rPr lang="hu-HU" sz="1400" dirty="0">
                <a:latin typeface="Montserrat" pitchFamily="2" charset="77"/>
              </a:rPr>
              <a:t> metódusok – Üres az implementációjuk, felülírható de nem kötelező, </a:t>
            </a:r>
            <a:r>
              <a:rPr lang="hu-HU" sz="1400" dirty="0" err="1">
                <a:latin typeface="Montserrat" pitchFamily="2" charset="77"/>
              </a:rPr>
              <a:t>opcionálisak</a:t>
            </a:r>
            <a:r>
              <a:rPr lang="hu-HU" sz="1400" dirty="0">
                <a:latin typeface="Montserrat" pitchFamily="2" charset="77"/>
              </a:rPr>
              <a:t>.</a:t>
            </a:r>
          </a:p>
          <a:p>
            <a:pPr defTabSz="914377">
              <a:lnSpc>
                <a:spcPct val="100000"/>
              </a:lnSpc>
              <a:spcBef>
                <a:spcPts val="300"/>
              </a:spcBef>
              <a:spcAft>
                <a:spcPts val="200"/>
              </a:spcAft>
            </a:pPr>
            <a:r>
              <a:rPr lang="hu-HU" sz="1400" dirty="0">
                <a:latin typeface="Montserrat" pitchFamily="2" charset="77"/>
              </a:rPr>
              <a:t>A recept maga, pedig a sablonmetódus</a:t>
            </a:r>
          </a:p>
        </p:txBody>
      </p:sp>
      <p:sp>
        <p:nvSpPr>
          <p:cNvPr id="6" name="TextBox 5">
            <a:extLst>
              <a:ext uri="{FF2B5EF4-FFF2-40B4-BE49-F238E27FC236}">
                <a16:creationId xmlns:a16="http://schemas.microsoft.com/office/drawing/2014/main" id="{E3B3AB7A-B719-9797-E75F-D0C670A63889}"/>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AA4D5763-716B-8FF0-075A-D253493B628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13</a:t>
            </a:fld>
            <a:endParaRPr lang="en-GB" b="1" dirty="0">
              <a:latin typeface="Montserrat" pitchFamily="2" charset="77"/>
            </a:endParaRPr>
          </a:p>
        </p:txBody>
      </p:sp>
    </p:spTree>
    <p:extLst>
      <p:ext uri="{BB962C8B-B14F-4D97-AF65-F5344CB8AC3E}">
        <p14:creationId xmlns:p14="http://schemas.microsoft.com/office/powerpoint/2010/main" val="2456825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STRATEGY</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156001"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Stratégia minta</a:t>
            </a:r>
          </a:p>
          <a:p>
            <a:pPr defTabSz="914377">
              <a:lnSpc>
                <a:spcPct val="100000"/>
              </a:lnSpc>
              <a:spcBef>
                <a:spcPts val="300"/>
              </a:spcBef>
              <a:spcAft>
                <a:spcPts val="200"/>
              </a:spcAft>
            </a:pPr>
            <a:r>
              <a:rPr lang="hu-HU" sz="1400" dirty="0">
                <a:latin typeface="Montserrat" pitchFamily="2" charset="77"/>
              </a:rPr>
              <a:t>Mindig csak egyetlen egy változékony metódust emel ki egy osztályhierarchiába</a:t>
            </a:r>
          </a:p>
          <a:p>
            <a:pPr defTabSz="914377">
              <a:lnSpc>
                <a:spcPct val="100000"/>
              </a:lnSpc>
              <a:spcBef>
                <a:spcPts val="300"/>
              </a:spcBef>
              <a:spcAft>
                <a:spcPts val="200"/>
              </a:spcAft>
            </a:pPr>
            <a:r>
              <a:rPr lang="hu-HU" sz="1400" dirty="0">
                <a:latin typeface="Montserrat" pitchFamily="2" charset="77"/>
              </a:rPr>
              <a:t>Felelősség átadással hívja meg a kiemelt metódust</a:t>
            </a:r>
          </a:p>
          <a:p>
            <a:pPr defTabSz="914377">
              <a:lnSpc>
                <a:spcPct val="100000"/>
              </a:lnSpc>
              <a:spcBef>
                <a:spcPts val="300"/>
              </a:spcBef>
              <a:spcAft>
                <a:spcPts val="200"/>
              </a:spcAft>
            </a:pPr>
            <a:r>
              <a:rPr lang="hu-HU" sz="1400" dirty="0">
                <a:latin typeface="Montserrat" pitchFamily="2" charset="77"/>
              </a:rPr>
              <a:t>Akkor használjuk, ha van egy (de csak egy) változékony metódusunk</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Mivel nem szabad felülírni a változékony metódust, ezért emeljük ki azt</a:t>
            </a:r>
          </a:p>
          <a:p>
            <a:pPr marL="0" indent="0" defTabSz="914377">
              <a:lnSpc>
                <a:spcPct val="100000"/>
              </a:lnSpc>
              <a:spcBef>
                <a:spcPts val="300"/>
              </a:spcBef>
              <a:spcAft>
                <a:spcPts val="200"/>
              </a:spcAft>
              <a:buNone/>
            </a:pPr>
            <a:r>
              <a:rPr lang="hu-HU" sz="1400" b="1" dirty="0">
                <a:latin typeface="Montserrat" pitchFamily="2" charset="77"/>
              </a:rPr>
              <a:t>Kérdés:</a:t>
            </a:r>
            <a:r>
              <a:rPr lang="hu-HU" sz="1400" dirty="0">
                <a:latin typeface="Montserrat" pitchFamily="2" charset="77"/>
              </a:rPr>
              <a:t> Melyik elvet sérti, ha felülírunk egy változékony metódust?</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Mi történik a kiemeléskor:</a:t>
            </a:r>
          </a:p>
          <a:p>
            <a:pPr lvl="1" defTabSz="914377">
              <a:lnSpc>
                <a:spcPct val="100000"/>
              </a:lnSpc>
              <a:spcBef>
                <a:spcPts val="300"/>
              </a:spcBef>
              <a:spcAft>
                <a:spcPts val="200"/>
              </a:spcAft>
            </a:pPr>
            <a:r>
              <a:rPr lang="hu-HU" sz="1250" dirty="0">
                <a:latin typeface="Montserrat" pitchFamily="2" charset="77"/>
              </a:rPr>
              <a:t>Szétválasztjuk az osztályt és a változékony metódust</a:t>
            </a:r>
          </a:p>
          <a:p>
            <a:pPr lvl="1" defTabSz="914377">
              <a:lnSpc>
                <a:spcPct val="100000"/>
              </a:lnSpc>
              <a:spcBef>
                <a:spcPts val="300"/>
              </a:spcBef>
              <a:spcAft>
                <a:spcPts val="200"/>
              </a:spcAft>
            </a:pPr>
            <a:r>
              <a:rPr lang="hu-HU" sz="1250" dirty="0">
                <a:latin typeface="Montserrat" pitchFamily="2" charset="77"/>
              </a:rPr>
              <a:t>Újra összeillesztjük őket objektum-összetétellel</a:t>
            </a:r>
          </a:p>
          <a:p>
            <a:pPr defTabSz="914377">
              <a:lnSpc>
                <a:spcPct val="100000"/>
              </a:lnSpc>
              <a:spcBef>
                <a:spcPts val="300"/>
              </a:spcBef>
              <a:spcAft>
                <a:spcPts val="200"/>
              </a:spcAft>
            </a:pPr>
            <a:r>
              <a:rPr lang="hu-HU" sz="1400" dirty="0">
                <a:latin typeface="Montserrat" pitchFamily="2" charset="77"/>
              </a:rPr>
              <a:t>Ezáltal: </a:t>
            </a:r>
          </a:p>
          <a:p>
            <a:pPr lvl="1" defTabSz="914377">
              <a:lnSpc>
                <a:spcPct val="100000"/>
              </a:lnSpc>
              <a:spcBef>
                <a:spcPts val="300"/>
              </a:spcBef>
              <a:spcAft>
                <a:spcPts val="200"/>
              </a:spcAft>
            </a:pPr>
            <a:r>
              <a:rPr lang="hu-HU" sz="1250" dirty="0">
                <a:latin typeface="Montserrat" pitchFamily="2" charset="77"/>
              </a:rPr>
              <a:t>Az osztályhierarchia tetején egy absztrakt osztály van, ami csak a kiszervezett metódus fejét tartalmazza. </a:t>
            </a:r>
          </a:p>
          <a:p>
            <a:pPr lvl="1" defTabSz="914377">
              <a:lnSpc>
                <a:spcPct val="100000"/>
              </a:lnSpc>
              <a:spcBef>
                <a:spcPts val="300"/>
              </a:spcBef>
              <a:spcAft>
                <a:spcPts val="200"/>
              </a:spcAft>
            </a:pPr>
            <a:r>
              <a:rPr lang="hu-HU" sz="1250" dirty="0">
                <a:latin typeface="Montserrat" pitchFamily="2" charset="77"/>
              </a:rPr>
              <a:t>Az osztálynak a gyermekei a konkrét stratégiák. </a:t>
            </a:r>
          </a:p>
          <a:p>
            <a:pPr lvl="1" defTabSz="914377">
              <a:lnSpc>
                <a:spcPct val="100000"/>
              </a:lnSpc>
              <a:spcBef>
                <a:spcPts val="300"/>
              </a:spcBef>
              <a:spcAft>
                <a:spcPts val="200"/>
              </a:spcAft>
            </a:pPr>
            <a:r>
              <a:rPr lang="hu-HU" sz="1250" dirty="0">
                <a:latin typeface="Montserrat" pitchFamily="2" charset="77"/>
              </a:rPr>
              <a:t>Az osztály, amiből kiszerveztük a metódust, az objektum-összetétel segítségével kap egy referenciát a stratégiára. </a:t>
            </a:r>
          </a:p>
          <a:p>
            <a:pPr lvl="1" defTabSz="914377">
              <a:lnSpc>
                <a:spcPct val="100000"/>
              </a:lnSpc>
              <a:spcBef>
                <a:spcPts val="300"/>
              </a:spcBef>
              <a:spcAft>
                <a:spcPts val="200"/>
              </a:spcAft>
            </a:pPr>
            <a:r>
              <a:rPr lang="hu-HU" sz="1250" dirty="0">
                <a:latin typeface="Montserrat" pitchFamily="2" charset="77"/>
              </a:rPr>
              <a:t>Ezen referencián keresztül hívjuk a kiszervezett metódust.</a:t>
            </a:r>
          </a:p>
          <a:p>
            <a:pPr lvl="1" defTabSz="914377">
              <a:lnSpc>
                <a:spcPct val="100000"/>
              </a:lnSpc>
              <a:spcBef>
                <a:spcPts val="300"/>
              </a:spcBef>
              <a:spcAft>
                <a:spcPts val="200"/>
              </a:spcAft>
            </a:pPr>
            <a:r>
              <a:rPr lang="hu-HU" sz="1250" dirty="0">
                <a:latin typeface="Montserrat" pitchFamily="2" charset="77"/>
              </a:rPr>
              <a:t>A kiemelt metódus tevékenységét az eredeti osztály átadja (más szóval: delegálja) a stratégiának az objektum-összetételt megvalósító mezőn keresztül. Így a késői kötés miatt a beinjektált konkrét stratégia metódusa fut le.</a:t>
            </a:r>
          </a:p>
          <a:p>
            <a:pPr lvl="1" defTabSz="914377">
              <a:lnSpc>
                <a:spcPct val="100000"/>
              </a:lnSpc>
              <a:spcBef>
                <a:spcPts val="300"/>
              </a:spcBef>
              <a:spcAft>
                <a:spcPts val="200"/>
              </a:spcAft>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6" name="TextBox 5">
            <a:extLst>
              <a:ext uri="{FF2B5EF4-FFF2-40B4-BE49-F238E27FC236}">
                <a16:creationId xmlns:a16="http://schemas.microsoft.com/office/drawing/2014/main" id="{E3B3AB7A-B719-9797-E75F-D0C670A63889}"/>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AA4D5763-716B-8FF0-075A-D253493B628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14</a:t>
            </a:fld>
            <a:endParaRPr lang="en-GB" b="1" dirty="0">
              <a:latin typeface="Montserrat" pitchFamily="2" charset="77"/>
            </a:endParaRPr>
          </a:p>
        </p:txBody>
      </p:sp>
    </p:spTree>
    <p:extLst>
      <p:ext uri="{BB962C8B-B14F-4D97-AF65-F5344CB8AC3E}">
        <p14:creationId xmlns:p14="http://schemas.microsoft.com/office/powerpoint/2010/main" val="4055762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VISITOR</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19162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Látogató</a:t>
            </a:r>
          </a:p>
          <a:p>
            <a:pPr defTabSz="914377">
              <a:lnSpc>
                <a:spcPct val="100000"/>
              </a:lnSpc>
              <a:spcBef>
                <a:spcPts val="300"/>
              </a:spcBef>
              <a:spcAft>
                <a:spcPts val="200"/>
              </a:spcAft>
            </a:pPr>
            <a:r>
              <a:rPr lang="hu-HU" sz="1400" dirty="0">
                <a:latin typeface="Montserrat" pitchFamily="2" charset="77"/>
              </a:rPr>
              <a:t>Egy vagy több változékony metódust szervezünk egy másik osztályhierarchiába</a:t>
            </a:r>
          </a:p>
          <a:p>
            <a:pPr defTabSz="914377">
              <a:lnSpc>
                <a:spcPct val="100000"/>
              </a:lnSpc>
              <a:spcBef>
                <a:spcPts val="300"/>
              </a:spcBef>
              <a:spcAft>
                <a:spcPts val="200"/>
              </a:spcAft>
            </a:pPr>
            <a:r>
              <a:rPr lang="hu-HU" sz="1400" dirty="0">
                <a:latin typeface="Montserrat" pitchFamily="2" charset="77"/>
              </a:rPr>
              <a:t>A kiszervezett metódusokat ágens technológiának megfelelően képes fogadni és kiszolgálni</a:t>
            </a:r>
          </a:p>
          <a:p>
            <a:pPr defTabSz="914377">
              <a:lnSpc>
                <a:spcPct val="100000"/>
              </a:lnSpc>
              <a:spcBef>
                <a:spcPts val="300"/>
              </a:spcBef>
              <a:spcAft>
                <a:spcPts val="200"/>
              </a:spcAft>
            </a:pPr>
            <a:r>
              <a:rPr lang="hu-HU" sz="1400" dirty="0">
                <a:latin typeface="Montserrat" pitchFamily="2" charset="77"/>
              </a:rPr>
              <a:t>Fix adatszerkezetre támaszkodik</a:t>
            </a:r>
          </a:p>
          <a:p>
            <a:pPr lvl="1" defTabSz="914377">
              <a:lnSpc>
                <a:spcPct val="100000"/>
              </a:lnSpc>
              <a:spcBef>
                <a:spcPts val="300"/>
              </a:spcBef>
              <a:spcAft>
                <a:spcPts val="200"/>
              </a:spcAft>
            </a:pPr>
            <a:r>
              <a:rPr lang="hu-HU" sz="1250" dirty="0">
                <a:latin typeface="Montserrat" pitchFamily="2" charset="77"/>
              </a:rPr>
              <a:t>Könnyű új </a:t>
            </a:r>
            <a:r>
              <a:rPr lang="hu-HU" sz="1250" dirty="0" err="1">
                <a:latin typeface="Montserrat" pitchFamily="2" charset="77"/>
              </a:rPr>
              <a:t>visitort</a:t>
            </a:r>
            <a:r>
              <a:rPr lang="hu-HU" sz="1250" dirty="0">
                <a:latin typeface="Montserrat" pitchFamily="2" charset="77"/>
              </a:rPr>
              <a:t> írni</a:t>
            </a:r>
          </a:p>
          <a:p>
            <a:pPr lvl="1" defTabSz="914377">
              <a:lnSpc>
                <a:spcPct val="100000"/>
              </a:lnSpc>
              <a:spcBef>
                <a:spcPts val="300"/>
              </a:spcBef>
              <a:spcAft>
                <a:spcPts val="200"/>
              </a:spcAft>
            </a:pPr>
            <a:r>
              <a:rPr lang="hu-HU" sz="1250" dirty="0">
                <a:latin typeface="Montserrat" pitchFamily="2" charset="77"/>
              </a:rPr>
              <a:t>De ha változik az adatszerkezet, akkor minden </a:t>
            </a:r>
            <a:r>
              <a:rPr lang="hu-HU" sz="1250" dirty="0" err="1">
                <a:latin typeface="Montserrat" pitchFamily="2" charset="77"/>
              </a:rPr>
              <a:t>visitort</a:t>
            </a:r>
            <a:r>
              <a:rPr lang="hu-HU" sz="1250" dirty="0">
                <a:latin typeface="Montserrat" pitchFamily="2" charset="77"/>
              </a:rPr>
              <a:t> meg kell változtatni</a:t>
            </a:r>
          </a:p>
          <a:p>
            <a:pPr defTabSz="914377">
              <a:lnSpc>
                <a:spcPct val="100000"/>
              </a:lnSpc>
              <a:spcBef>
                <a:spcPts val="300"/>
              </a:spcBef>
              <a:spcAft>
                <a:spcPts val="200"/>
              </a:spcAft>
            </a:pPr>
            <a:r>
              <a:rPr lang="hu-HU" sz="1400" dirty="0">
                <a:latin typeface="Montserrat" pitchFamily="2" charset="77"/>
              </a:rPr>
              <a:t>Az adatszerkezetbe egy fogad (angolul: </a:t>
            </a:r>
            <a:r>
              <a:rPr lang="hu-HU" sz="1400" dirty="0" err="1">
                <a:latin typeface="Montserrat" pitchFamily="2" charset="77"/>
              </a:rPr>
              <a:t>accept</a:t>
            </a:r>
            <a:r>
              <a:rPr lang="hu-HU" sz="1400" dirty="0">
                <a:latin typeface="Montserrat" pitchFamily="2" charset="77"/>
              </a:rPr>
              <a:t>) metódus kell, ami fogadja a látogatókat. </a:t>
            </a:r>
          </a:p>
          <a:p>
            <a:pPr defTabSz="914377">
              <a:lnSpc>
                <a:spcPct val="100000"/>
              </a:lnSpc>
              <a:spcBef>
                <a:spcPts val="300"/>
              </a:spcBef>
              <a:spcAft>
                <a:spcPts val="200"/>
              </a:spcAft>
            </a:pPr>
            <a:r>
              <a:rPr lang="hu-HU" sz="1400" dirty="0">
                <a:latin typeface="Montserrat" pitchFamily="2" charset="77"/>
              </a:rPr>
              <a:t>A fogad metódus kódja mindig ugyanaz: </a:t>
            </a:r>
            <a:r>
              <a:rPr lang="hu-HU" sz="1400" dirty="0" err="1">
                <a:latin typeface="Montserrat" pitchFamily="2" charset="77"/>
              </a:rPr>
              <a:t>v.VisitXY</a:t>
            </a:r>
            <a:r>
              <a:rPr lang="hu-HU" sz="1400" dirty="0">
                <a:latin typeface="Montserrat" pitchFamily="2" charset="77"/>
              </a:rPr>
              <a:t>(</a:t>
            </a:r>
            <a:r>
              <a:rPr lang="hu-HU" sz="1400" dirty="0" err="1">
                <a:latin typeface="Montserrat" pitchFamily="2" charset="77"/>
              </a:rPr>
              <a:t>this</a:t>
            </a:r>
            <a:r>
              <a:rPr lang="hu-HU" sz="1400" dirty="0">
                <a:latin typeface="Montserrat" pitchFamily="2" charset="77"/>
              </a:rPr>
              <a:t>); ahol az XY az adatszerkezet, melyben megvalósítjuk a fogad metódust.</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6" name="TextBox 5">
            <a:extLst>
              <a:ext uri="{FF2B5EF4-FFF2-40B4-BE49-F238E27FC236}">
                <a16:creationId xmlns:a16="http://schemas.microsoft.com/office/drawing/2014/main" id="{E3B3AB7A-B719-9797-E75F-D0C670A63889}"/>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AA4D5763-716B-8FF0-075A-D253493B628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15</a:t>
            </a:fld>
            <a:endParaRPr lang="en-GB" b="1" dirty="0">
              <a:latin typeface="Montserrat" pitchFamily="2" charset="77"/>
            </a:endParaRPr>
          </a:p>
        </p:txBody>
      </p:sp>
    </p:spTree>
    <p:extLst>
      <p:ext uri="{BB962C8B-B14F-4D97-AF65-F5344CB8AC3E}">
        <p14:creationId xmlns:p14="http://schemas.microsoft.com/office/powerpoint/2010/main" val="523951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AGENT BASED PROGRAMMING</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44100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Ágens alapú programozás</a:t>
            </a:r>
          </a:p>
          <a:p>
            <a:pPr defTabSz="914377">
              <a:lnSpc>
                <a:spcPct val="100000"/>
              </a:lnSpc>
              <a:spcBef>
                <a:spcPts val="300"/>
              </a:spcBef>
              <a:spcAft>
                <a:spcPts val="200"/>
              </a:spcAft>
            </a:pPr>
            <a:r>
              <a:rPr lang="hu-HU" sz="1400" dirty="0">
                <a:latin typeface="Montserrat" pitchFamily="2" charset="77"/>
              </a:rPr>
              <a:t>A kliens–szerver architektúra alternatívája.</a:t>
            </a:r>
          </a:p>
          <a:p>
            <a:pPr defTabSz="914377">
              <a:lnSpc>
                <a:spcPct val="100000"/>
              </a:lnSpc>
              <a:spcBef>
                <a:spcPts val="300"/>
              </a:spcBef>
              <a:spcAft>
                <a:spcPts val="200"/>
              </a:spcAft>
            </a:pPr>
            <a:r>
              <a:rPr lang="hu-HU" sz="1400" dirty="0">
                <a:latin typeface="Montserrat" pitchFamily="2" charset="77"/>
              </a:rPr>
              <a:t>Ha a kliens által elvégzendő számoláshoz nagyon sok adatra van szükség a szervertől, de maga a számolás eredménye ehhez mérten elenyésző méretű, akkor jobb az ágensalapú programozás.</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Különbségek:</a:t>
            </a:r>
          </a:p>
          <a:p>
            <a:pPr defTabSz="914377">
              <a:lnSpc>
                <a:spcPct val="100000"/>
              </a:lnSpc>
              <a:spcBef>
                <a:spcPts val="300"/>
              </a:spcBef>
              <a:spcAft>
                <a:spcPts val="200"/>
              </a:spcAft>
            </a:pPr>
            <a:r>
              <a:rPr lang="hu-HU" sz="1400" dirty="0">
                <a:latin typeface="Montserrat" pitchFamily="2" charset="77"/>
              </a:rPr>
              <a:t>A kliens–szerver architektúrában adat mozog a szerver és a kliens között. </a:t>
            </a:r>
          </a:p>
          <a:p>
            <a:pPr defTabSz="914377">
              <a:lnSpc>
                <a:spcPct val="100000"/>
              </a:lnSpc>
              <a:spcBef>
                <a:spcPts val="300"/>
              </a:spcBef>
              <a:spcAft>
                <a:spcPts val="200"/>
              </a:spcAft>
            </a:pPr>
            <a:r>
              <a:rPr lang="hu-HU" sz="1400" dirty="0">
                <a:latin typeface="Montserrat" pitchFamily="2" charset="77"/>
              </a:rPr>
              <a:t>Az ágensalapú programozásnál végrehajtható kód mozog a két gép között. </a:t>
            </a:r>
          </a:p>
          <a:p>
            <a:pPr lvl="1" defTabSz="914377">
              <a:lnSpc>
                <a:spcPct val="100000"/>
              </a:lnSpc>
              <a:spcBef>
                <a:spcPts val="300"/>
              </a:spcBef>
              <a:spcAft>
                <a:spcPts val="200"/>
              </a:spcAft>
            </a:pPr>
            <a:r>
              <a:rPr lang="hu-HU" sz="1250" dirty="0">
                <a:latin typeface="Montserrat" pitchFamily="2" charset="77"/>
              </a:rPr>
              <a:t>Ezt a végrehajtható kódot hívjuk ágensnek.</a:t>
            </a:r>
          </a:p>
          <a:p>
            <a:pPr lvl="1"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Az </a:t>
            </a:r>
            <a:r>
              <a:rPr lang="hu-HU" sz="1400" b="1" dirty="0" err="1">
                <a:latin typeface="Montserrat" pitchFamily="2" charset="77"/>
              </a:rPr>
              <a:t>Agent</a:t>
            </a:r>
            <a:endParaRPr lang="hu-HU" sz="1400" b="1" dirty="0">
              <a:latin typeface="Montserrat" pitchFamily="2" charset="77"/>
            </a:endParaRPr>
          </a:p>
          <a:p>
            <a:pPr marL="342900" indent="-342900" defTabSz="914377">
              <a:lnSpc>
                <a:spcPct val="100000"/>
              </a:lnSpc>
              <a:spcBef>
                <a:spcPts val="300"/>
              </a:spcBef>
              <a:spcAft>
                <a:spcPts val="200"/>
              </a:spcAft>
              <a:buFont typeface="+mj-lt"/>
              <a:buAutoNum type="arabicPeriod"/>
            </a:pPr>
            <a:r>
              <a:rPr lang="hu-HU" sz="1400" dirty="0">
                <a:latin typeface="Montserrat" pitchFamily="2" charset="77"/>
              </a:rPr>
              <a:t>Az </a:t>
            </a:r>
            <a:r>
              <a:rPr lang="hu-HU" sz="1400" dirty="0" err="1">
                <a:latin typeface="Montserrat" pitchFamily="2" charset="77"/>
              </a:rPr>
              <a:t>Agent</a:t>
            </a:r>
            <a:r>
              <a:rPr lang="hu-HU" sz="1400" dirty="0">
                <a:latin typeface="Montserrat" pitchFamily="2" charset="77"/>
              </a:rPr>
              <a:t> a kliensről indul valamilyen speciális feladattal. </a:t>
            </a:r>
          </a:p>
          <a:p>
            <a:pPr marL="342900" indent="-342900" defTabSz="914377">
              <a:lnSpc>
                <a:spcPct val="100000"/>
              </a:lnSpc>
              <a:spcBef>
                <a:spcPts val="300"/>
              </a:spcBef>
              <a:spcAft>
                <a:spcPts val="200"/>
              </a:spcAft>
              <a:buFont typeface="+mj-lt"/>
              <a:buAutoNum type="arabicPeriod"/>
            </a:pPr>
            <a:r>
              <a:rPr lang="hu-HU" sz="1400" dirty="0">
                <a:latin typeface="Montserrat" pitchFamily="2" charset="77"/>
              </a:rPr>
              <a:t>Eljut a szervergépre. </a:t>
            </a:r>
          </a:p>
          <a:p>
            <a:pPr marL="342900" indent="-342900" defTabSz="914377">
              <a:lnSpc>
                <a:spcPct val="100000"/>
              </a:lnSpc>
              <a:spcBef>
                <a:spcPts val="300"/>
              </a:spcBef>
              <a:spcAft>
                <a:spcPts val="200"/>
              </a:spcAft>
              <a:buFont typeface="+mj-lt"/>
              <a:buAutoNum type="arabicPeriod"/>
            </a:pPr>
            <a:r>
              <a:rPr lang="hu-HU" sz="1400" dirty="0">
                <a:latin typeface="Montserrat" pitchFamily="2" charset="77"/>
              </a:rPr>
              <a:t>Az ott lévő adatok segítségével elvégzi a feladatát, az eredményt megjegyzi, majd visszatér, és a kliensen tájékoztatja megbízóját az eredményről.</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6" name="TextBox 5">
            <a:extLst>
              <a:ext uri="{FF2B5EF4-FFF2-40B4-BE49-F238E27FC236}">
                <a16:creationId xmlns:a16="http://schemas.microsoft.com/office/drawing/2014/main" id="{E3B3AB7A-B719-9797-E75F-D0C670A63889}"/>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AA4D5763-716B-8FF0-075A-D253493B628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16</a:t>
            </a:fld>
            <a:endParaRPr lang="en-GB" b="1" dirty="0">
              <a:latin typeface="Montserrat" pitchFamily="2" charset="77"/>
            </a:endParaRPr>
          </a:p>
        </p:txBody>
      </p:sp>
    </p:spTree>
    <p:extLst>
      <p:ext uri="{BB962C8B-B14F-4D97-AF65-F5344CB8AC3E}">
        <p14:creationId xmlns:p14="http://schemas.microsoft.com/office/powerpoint/2010/main" val="590069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0AD357-30C6-C7C4-BEBA-4D857E4D635D}"/>
              </a:ext>
            </a:extLst>
          </p:cNvPr>
          <p:cNvPicPr>
            <a:picLocks noChangeAspect="1"/>
          </p:cNvPicPr>
          <p:nvPr/>
        </p:nvPicPr>
        <p:blipFill rotWithShape="1">
          <a:blip r:embed="rId3"/>
          <a:srcRect t="130" b="130"/>
          <a:stretch/>
        </p:blipFill>
        <p:spPr>
          <a:xfrm>
            <a:off x="0" y="720000"/>
            <a:ext cx="12192000" cy="5497434"/>
          </a:xfrm>
          <a:prstGeom prst="rect">
            <a:avLst/>
          </a:prstGeom>
        </p:spPr>
      </p:pic>
      <p:sp>
        <p:nvSpPr>
          <p:cNvPr id="9" name="Rectangle 8">
            <a:extLst>
              <a:ext uri="{FF2B5EF4-FFF2-40B4-BE49-F238E27FC236}">
                <a16:creationId xmlns:a16="http://schemas.microsoft.com/office/drawing/2014/main" id="{D16E7F3D-BAFB-A7E8-990F-7A6DE039B882}"/>
              </a:ext>
            </a:extLst>
          </p:cNvPr>
          <p:cNvSpPr/>
          <p:nvPr/>
        </p:nvSpPr>
        <p:spPr>
          <a:xfrm>
            <a:off x="0" y="519416"/>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KÖSZÖNÖM A FIGYELMET!</a:t>
            </a:r>
            <a:endParaRPr lang="en-GB" sz="4000" b="1" dirty="0">
              <a:solidFill>
                <a:schemeClr val="bg1"/>
              </a:solidFill>
              <a:effectLst>
                <a:outerShdw blurRad="76200" dist="25400" dir="2700000" algn="tl" rotWithShape="0">
                  <a:prstClr val="black">
                    <a:alpha val="40000"/>
                  </a:prstClr>
                </a:outerShdw>
              </a:effectLst>
              <a:latin typeface="Montserrat ExtraBold" pitchFamily="2" charset="77"/>
            </a:endParaRP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7.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a:t>
            </a:r>
            <a:r>
              <a:rPr lang="en-GB" sz="2800" b="1">
                <a:solidFill>
                  <a:schemeClr val="bg1"/>
                </a:solidFill>
                <a:effectLst>
                  <a:outerShdw blurRad="50800" dist="38100" dir="5400000" algn="t" rotWithShape="0">
                    <a:prstClr val="black">
                      <a:alpha val="40000"/>
                    </a:prstClr>
                  </a:outerShdw>
                </a:effectLst>
                <a:latin typeface="Montserrat" pitchFamily="2" charset="77"/>
              </a:rPr>
              <a:t>TERVEZÉSI MINTÁK FOLYTATÁS</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2024.04.15</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34759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E073C4-3C1A-FDC2-E62F-B8A401BE2E5A}"/>
              </a:ext>
            </a:extLst>
          </p:cNvPr>
          <p:cNvSpPr/>
          <p:nvPr/>
        </p:nvSpPr>
        <p:spPr>
          <a:xfrm>
            <a:off x="0" y="2274737"/>
            <a:ext cx="12192000" cy="3373112"/>
          </a:xfrm>
          <a:prstGeom prst="rect">
            <a:avLst/>
          </a:prstGeom>
          <a:solidFill>
            <a:srgbClr val="003366">
              <a:alpha val="1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5" name="Rounded Rectangle 4">
            <a:extLst>
              <a:ext uri="{FF2B5EF4-FFF2-40B4-BE49-F238E27FC236}">
                <a16:creationId xmlns:a16="http://schemas.microsoft.com/office/drawing/2014/main" id="{3DFA0593-924A-5EFE-66ED-BC24B1AFD613}"/>
              </a:ext>
            </a:extLst>
          </p:cNvPr>
          <p:cNvSpPr/>
          <p:nvPr/>
        </p:nvSpPr>
        <p:spPr>
          <a:xfrm>
            <a:off x="876176" y="1770543"/>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FF119817-D3D7-181E-57F5-A3C0B2903BB2}"/>
              </a:ext>
            </a:extLst>
          </p:cNvPr>
          <p:cNvSpPr/>
          <p:nvPr/>
        </p:nvSpPr>
        <p:spPr>
          <a:xfrm>
            <a:off x="4470402" y="1770543"/>
            <a:ext cx="3251196" cy="2033999"/>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a:t>
            </a:fld>
            <a:endParaRPr lang="en-GB" b="1" dirty="0">
              <a:latin typeface="Montserrat" pitchFamily="2" charset="77"/>
            </a:endParaRPr>
          </a:p>
        </p:txBody>
      </p:sp>
      <p:sp>
        <p:nvSpPr>
          <p:cNvPr id="24" name="TextBox 23">
            <a:extLst>
              <a:ext uri="{FF2B5EF4-FFF2-40B4-BE49-F238E27FC236}">
                <a16:creationId xmlns:a16="http://schemas.microsoft.com/office/drawing/2014/main" id="{19059A9A-14A3-71B7-FED8-129C5C6457DE}"/>
              </a:ext>
            </a:extLst>
          </p:cNvPr>
          <p:cNvSpPr txBox="1"/>
          <p:nvPr/>
        </p:nvSpPr>
        <p:spPr>
          <a:xfrm>
            <a:off x="876176" y="1879756"/>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Tervezési</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sp>
        <p:nvSpPr>
          <p:cNvPr id="25" name="TextBox 24">
            <a:extLst>
              <a:ext uri="{FF2B5EF4-FFF2-40B4-BE49-F238E27FC236}">
                <a16:creationId xmlns:a16="http://schemas.microsoft.com/office/drawing/2014/main" id="{DD0867BB-FF9F-FB2C-7F0C-DEBE21372F11}"/>
              </a:ext>
            </a:extLst>
          </p:cNvPr>
          <p:cNvSpPr txBox="1"/>
          <p:nvPr/>
        </p:nvSpPr>
        <p:spPr>
          <a:xfrm>
            <a:off x="4470402" y="1879756"/>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Architekturális</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TÉMAKÖRÖK:</a:t>
            </a:r>
          </a:p>
        </p:txBody>
      </p:sp>
      <p:cxnSp>
        <p:nvCxnSpPr>
          <p:cNvPr id="30" name="Straight Connector 29">
            <a:extLst>
              <a:ext uri="{FF2B5EF4-FFF2-40B4-BE49-F238E27FC236}">
                <a16:creationId xmlns:a16="http://schemas.microsoft.com/office/drawing/2014/main" id="{87D89393-9C44-8231-05EA-9CFA8FE71BAA}"/>
              </a:ext>
            </a:extLst>
          </p:cNvPr>
          <p:cNvCxnSpPr/>
          <p:nvPr/>
        </p:nvCxnSpPr>
        <p:spPr>
          <a:xfrm>
            <a:off x="1187981"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DDF29B6-4F37-C990-A8C2-8E027851DC54}"/>
              </a:ext>
            </a:extLst>
          </p:cNvPr>
          <p:cNvCxnSpPr/>
          <p:nvPr/>
        </p:nvCxnSpPr>
        <p:spPr>
          <a:xfrm>
            <a:off x="4782203"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988285" y="2453269"/>
            <a:ext cx="302697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Minták típusai</a:t>
            </a:r>
          </a:p>
          <a:p>
            <a:pPr marL="477834" lvl="1" indent="-134934" defTabSz="914377">
              <a:lnSpc>
                <a:spcPct val="100000"/>
              </a:lnSpc>
              <a:spcBef>
                <a:spcPts val="300"/>
              </a:spcBef>
              <a:spcAft>
                <a:spcPts val="200"/>
              </a:spcAft>
            </a:pPr>
            <a:r>
              <a:rPr lang="hu-HU" sz="1250" dirty="0" err="1">
                <a:latin typeface="Montserrat" pitchFamily="2" charset="77"/>
              </a:rPr>
              <a:t>Architekturális</a:t>
            </a:r>
            <a:r>
              <a:rPr lang="hu-HU" sz="1250" dirty="0">
                <a:latin typeface="Montserrat" pitchFamily="2" charset="77"/>
              </a:rPr>
              <a:t> minták</a:t>
            </a:r>
          </a:p>
          <a:p>
            <a:pPr marL="477834" lvl="1" indent="-134934" defTabSz="914377">
              <a:lnSpc>
                <a:spcPct val="100000"/>
              </a:lnSpc>
              <a:spcBef>
                <a:spcPts val="300"/>
              </a:spcBef>
              <a:spcAft>
                <a:spcPts val="200"/>
              </a:spcAft>
            </a:pPr>
            <a:r>
              <a:rPr lang="hu-HU" sz="1250" dirty="0">
                <a:latin typeface="Montserrat" pitchFamily="2" charset="77"/>
              </a:rPr>
              <a:t>Létrehozási tervezési minták</a:t>
            </a:r>
          </a:p>
          <a:p>
            <a:pPr marL="477834" lvl="1" indent="-134934" defTabSz="914377">
              <a:lnSpc>
                <a:spcPct val="100000"/>
              </a:lnSpc>
              <a:spcBef>
                <a:spcPts val="300"/>
              </a:spcBef>
              <a:spcAft>
                <a:spcPts val="200"/>
              </a:spcAft>
            </a:pPr>
            <a:r>
              <a:rPr lang="hu-HU" sz="1250" dirty="0">
                <a:latin typeface="Montserrat" pitchFamily="2" charset="77"/>
              </a:rPr>
              <a:t>Szerkezeti tervezési minták</a:t>
            </a:r>
          </a:p>
          <a:p>
            <a:pPr marL="477834" lvl="1" indent="-134934" defTabSz="914377">
              <a:lnSpc>
                <a:spcPct val="100000"/>
              </a:lnSpc>
              <a:spcBef>
                <a:spcPts val="300"/>
              </a:spcBef>
              <a:spcAft>
                <a:spcPts val="200"/>
              </a:spcAft>
            </a:pPr>
            <a:r>
              <a:rPr lang="hu-HU" sz="1250" dirty="0">
                <a:latin typeface="Montserrat" pitchFamily="2" charset="77"/>
              </a:rPr>
              <a:t>Viselkedési tervezési minták</a:t>
            </a:r>
            <a:endParaRPr lang="hu-HU" sz="14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5" name="Tartalom helye 3">
            <a:extLst>
              <a:ext uri="{FF2B5EF4-FFF2-40B4-BE49-F238E27FC236}">
                <a16:creationId xmlns:a16="http://schemas.microsoft.com/office/drawing/2014/main" id="{85A9035B-51CC-20A6-AC0E-3CD41C920BA5}"/>
              </a:ext>
            </a:extLst>
          </p:cNvPr>
          <p:cNvSpPr txBox="1">
            <a:spLocks/>
          </p:cNvSpPr>
          <p:nvPr/>
        </p:nvSpPr>
        <p:spPr>
          <a:xfrm>
            <a:off x="4582823" y="2453269"/>
            <a:ext cx="3026979" cy="116542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MVC</a:t>
            </a:r>
          </a:p>
          <a:p>
            <a:pPr marL="134934" indent="-134934" defTabSz="914377">
              <a:lnSpc>
                <a:spcPct val="100000"/>
              </a:lnSpc>
              <a:spcBef>
                <a:spcPts val="300"/>
              </a:spcBef>
              <a:spcAft>
                <a:spcPts val="200"/>
              </a:spcAft>
            </a:pPr>
            <a:r>
              <a:rPr lang="hu-HU" sz="1400" dirty="0">
                <a:latin typeface="Montserrat" pitchFamily="2" charset="77"/>
              </a:rPr>
              <a:t>ASP.NET MVC</a:t>
            </a:r>
          </a:p>
          <a:p>
            <a:pPr marL="134934" indent="-134934" defTabSz="914377">
              <a:lnSpc>
                <a:spcPct val="100000"/>
              </a:lnSpc>
              <a:spcBef>
                <a:spcPts val="300"/>
              </a:spcBef>
              <a:spcAft>
                <a:spcPts val="200"/>
              </a:spcAft>
            </a:pPr>
            <a:r>
              <a:rPr lang="hu-HU" sz="1400" dirty="0">
                <a:latin typeface="Montserrat" pitchFamily="2" charset="77"/>
              </a:rPr>
              <a:t>MPV, MVVM</a:t>
            </a:r>
          </a:p>
          <a:p>
            <a:pPr marL="134934" indent="-134934" defTabSz="914377">
              <a:lnSpc>
                <a:spcPct val="100000"/>
              </a:lnSpc>
              <a:spcBef>
                <a:spcPts val="300"/>
              </a:spcBef>
              <a:spcAft>
                <a:spcPts val="200"/>
              </a:spcAft>
            </a:pPr>
            <a:r>
              <a:rPr lang="hu-HU" sz="1400" dirty="0">
                <a:latin typeface="Montserrat" pitchFamily="2" charset="77"/>
              </a:rPr>
              <a:t>Többrétegű architektúra</a:t>
            </a: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 name="Rounded Rectangle 2">
            <a:extLst>
              <a:ext uri="{FF2B5EF4-FFF2-40B4-BE49-F238E27FC236}">
                <a16:creationId xmlns:a16="http://schemas.microsoft.com/office/drawing/2014/main" id="{F7B436A3-BA60-6EE3-F464-93BF542C6AEA}"/>
              </a:ext>
            </a:extLst>
          </p:cNvPr>
          <p:cNvSpPr/>
          <p:nvPr/>
        </p:nvSpPr>
        <p:spPr>
          <a:xfrm>
            <a:off x="7952519" y="1770417"/>
            <a:ext cx="3251196" cy="2033157"/>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1BD972D-FF3C-A6D3-3729-CD3F04D18319}"/>
              </a:ext>
            </a:extLst>
          </p:cNvPr>
          <p:cNvSpPr txBox="1"/>
          <p:nvPr/>
        </p:nvSpPr>
        <p:spPr>
          <a:xfrm>
            <a:off x="7952519" y="1879630"/>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Létrehozási</a:t>
            </a:r>
            <a:r>
              <a:rPr lang="en-GB" b="1" dirty="0">
                <a:solidFill>
                  <a:srgbClr val="003366"/>
                </a:solidFill>
                <a:latin typeface="Montserrat ExtraBold" pitchFamily="2" charset="77"/>
              </a:rPr>
              <a:t> 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cxnSp>
        <p:nvCxnSpPr>
          <p:cNvPr id="8" name="Straight Connector 7">
            <a:extLst>
              <a:ext uri="{FF2B5EF4-FFF2-40B4-BE49-F238E27FC236}">
                <a16:creationId xmlns:a16="http://schemas.microsoft.com/office/drawing/2014/main" id="{78F89C9D-A9E6-CA30-20B7-97DA08EB0137}"/>
              </a:ext>
            </a:extLst>
          </p:cNvPr>
          <p:cNvCxnSpPr/>
          <p:nvPr/>
        </p:nvCxnSpPr>
        <p:spPr>
          <a:xfrm>
            <a:off x="8264320" y="2248836"/>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9" name="Tartalom helye 3">
            <a:extLst>
              <a:ext uri="{FF2B5EF4-FFF2-40B4-BE49-F238E27FC236}">
                <a16:creationId xmlns:a16="http://schemas.microsoft.com/office/drawing/2014/main" id="{0B8CAABD-977D-467D-B215-1ABD76C104AD}"/>
              </a:ext>
            </a:extLst>
          </p:cNvPr>
          <p:cNvSpPr txBox="1">
            <a:spLocks/>
          </p:cNvSpPr>
          <p:nvPr/>
        </p:nvSpPr>
        <p:spPr>
          <a:xfrm>
            <a:off x="8064940" y="2453143"/>
            <a:ext cx="3026979" cy="12462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err="1">
                <a:latin typeface="Montserrat" pitchFamily="2" charset="77"/>
              </a:rPr>
              <a:t>Singleton</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Prototype</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Factory</a:t>
            </a:r>
            <a:r>
              <a:rPr lang="hu-HU" sz="1400" dirty="0">
                <a:latin typeface="Montserrat" pitchFamily="2" charset="77"/>
              </a:rPr>
              <a:t> </a:t>
            </a:r>
            <a:r>
              <a:rPr lang="hu-HU" sz="1400" dirty="0" err="1">
                <a:latin typeface="Montserrat" pitchFamily="2" charset="77"/>
              </a:rPr>
              <a:t>Method</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Abstract</a:t>
            </a:r>
            <a:r>
              <a:rPr lang="hu-HU" sz="1400" dirty="0">
                <a:latin typeface="Montserrat" pitchFamily="2" charset="77"/>
              </a:rPr>
              <a:t> </a:t>
            </a:r>
            <a:r>
              <a:rPr lang="hu-HU" sz="1400" dirty="0" err="1">
                <a:latin typeface="Montserrat" pitchFamily="2" charset="77"/>
              </a:rPr>
              <a:t>Factory</a:t>
            </a:r>
            <a:endParaRPr lang="hu-HU" sz="1400" dirty="0">
              <a:latin typeface="Montserrat" pitchFamily="2" charset="77"/>
            </a:endParaRPr>
          </a:p>
        </p:txBody>
      </p:sp>
      <p:sp>
        <p:nvSpPr>
          <p:cNvPr id="10" name="Rounded Rectangle 9">
            <a:extLst>
              <a:ext uri="{FF2B5EF4-FFF2-40B4-BE49-F238E27FC236}">
                <a16:creationId xmlns:a16="http://schemas.microsoft.com/office/drawing/2014/main" id="{D8DABFD0-E290-C82D-C6A3-D89FCE75F50F}"/>
              </a:ext>
            </a:extLst>
          </p:cNvPr>
          <p:cNvSpPr/>
          <p:nvPr/>
        </p:nvSpPr>
        <p:spPr>
          <a:xfrm>
            <a:off x="4470402" y="3937191"/>
            <a:ext cx="3251196" cy="2214852"/>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82C72D06-D8A2-0025-7743-48E134576BC0}"/>
              </a:ext>
            </a:extLst>
          </p:cNvPr>
          <p:cNvSpPr txBox="1"/>
          <p:nvPr/>
        </p:nvSpPr>
        <p:spPr>
          <a:xfrm>
            <a:off x="4470402" y="4046404"/>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Szerkezeti</a:t>
            </a:r>
            <a:r>
              <a:rPr lang="en-GB" b="1" dirty="0">
                <a:solidFill>
                  <a:srgbClr val="003366"/>
                </a:solidFill>
                <a:latin typeface="Montserrat ExtraBold" pitchFamily="2" charset="77"/>
              </a:rPr>
              <a:t> 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cxnSp>
        <p:nvCxnSpPr>
          <p:cNvPr id="15" name="Straight Connector 14">
            <a:extLst>
              <a:ext uri="{FF2B5EF4-FFF2-40B4-BE49-F238E27FC236}">
                <a16:creationId xmlns:a16="http://schemas.microsoft.com/office/drawing/2014/main" id="{AD580B65-CE7C-A10E-8A67-80162ED6FCBA}"/>
              </a:ext>
            </a:extLst>
          </p:cNvPr>
          <p:cNvCxnSpPr/>
          <p:nvPr/>
        </p:nvCxnSpPr>
        <p:spPr>
          <a:xfrm>
            <a:off x="4782203" y="4415610"/>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16" name="Tartalom helye 3">
            <a:extLst>
              <a:ext uri="{FF2B5EF4-FFF2-40B4-BE49-F238E27FC236}">
                <a16:creationId xmlns:a16="http://schemas.microsoft.com/office/drawing/2014/main" id="{466CCE59-A124-34EC-C485-CFF01D4A0BAF}"/>
              </a:ext>
            </a:extLst>
          </p:cNvPr>
          <p:cNvSpPr txBox="1">
            <a:spLocks/>
          </p:cNvSpPr>
          <p:nvPr/>
        </p:nvSpPr>
        <p:spPr>
          <a:xfrm>
            <a:off x="4582823" y="4619917"/>
            <a:ext cx="3026979" cy="116542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Adapter</a:t>
            </a:r>
          </a:p>
          <a:p>
            <a:pPr marL="134934" indent="-134934" defTabSz="914377">
              <a:lnSpc>
                <a:spcPct val="100000"/>
              </a:lnSpc>
              <a:spcBef>
                <a:spcPts val="300"/>
              </a:spcBef>
              <a:spcAft>
                <a:spcPts val="200"/>
              </a:spcAft>
            </a:pPr>
            <a:r>
              <a:rPr lang="hu-HU" sz="1400" dirty="0" err="1">
                <a:latin typeface="Montserrat" pitchFamily="2" charset="77"/>
              </a:rPr>
              <a:t>Decorator</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Proxy</a:t>
            </a: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17" name="Rounded Rectangle 16">
            <a:extLst>
              <a:ext uri="{FF2B5EF4-FFF2-40B4-BE49-F238E27FC236}">
                <a16:creationId xmlns:a16="http://schemas.microsoft.com/office/drawing/2014/main" id="{DA8ECA7F-6C98-24D6-C15E-21D8B3470B1B}"/>
              </a:ext>
            </a:extLst>
          </p:cNvPr>
          <p:cNvSpPr/>
          <p:nvPr/>
        </p:nvSpPr>
        <p:spPr>
          <a:xfrm>
            <a:off x="7952519" y="3937192"/>
            <a:ext cx="3251196" cy="2214852"/>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B8E5BED-6870-8977-0065-066F276B0966}"/>
              </a:ext>
            </a:extLst>
          </p:cNvPr>
          <p:cNvSpPr txBox="1"/>
          <p:nvPr/>
        </p:nvSpPr>
        <p:spPr>
          <a:xfrm>
            <a:off x="7952519" y="4046404"/>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Viselkedési</a:t>
            </a:r>
            <a:r>
              <a:rPr lang="en-GB" b="1" dirty="0">
                <a:solidFill>
                  <a:srgbClr val="003366"/>
                </a:solidFill>
                <a:latin typeface="Montserrat ExtraBold" pitchFamily="2" charset="77"/>
              </a:rPr>
              <a:t> 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cxnSp>
        <p:nvCxnSpPr>
          <p:cNvPr id="19" name="Straight Connector 18">
            <a:extLst>
              <a:ext uri="{FF2B5EF4-FFF2-40B4-BE49-F238E27FC236}">
                <a16:creationId xmlns:a16="http://schemas.microsoft.com/office/drawing/2014/main" id="{B898AEDA-1911-8647-B275-4062BB070200}"/>
              </a:ext>
            </a:extLst>
          </p:cNvPr>
          <p:cNvCxnSpPr/>
          <p:nvPr/>
        </p:nvCxnSpPr>
        <p:spPr>
          <a:xfrm>
            <a:off x="8264320" y="4415610"/>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20" name="Tartalom helye 3">
            <a:extLst>
              <a:ext uri="{FF2B5EF4-FFF2-40B4-BE49-F238E27FC236}">
                <a16:creationId xmlns:a16="http://schemas.microsoft.com/office/drawing/2014/main" id="{19EF464E-8CA9-EC29-CC37-CF0CA82DA0CA}"/>
              </a:ext>
            </a:extLst>
          </p:cNvPr>
          <p:cNvSpPr txBox="1">
            <a:spLocks/>
          </p:cNvSpPr>
          <p:nvPr/>
        </p:nvSpPr>
        <p:spPr>
          <a:xfrm>
            <a:off x="8064940" y="4619917"/>
            <a:ext cx="3026979" cy="142790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err="1">
                <a:latin typeface="Montserrat" pitchFamily="2" charset="77"/>
              </a:rPr>
              <a:t>State</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Observer</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Template</a:t>
            </a:r>
            <a:r>
              <a:rPr lang="hu-HU" sz="1400" dirty="0">
                <a:latin typeface="Montserrat" pitchFamily="2" charset="77"/>
              </a:rPr>
              <a:t> </a:t>
            </a:r>
            <a:r>
              <a:rPr lang="hu-HU" sz="1400" dirty="0" err="1">
                <a:latin typeface="Montserrat" pitchFamily="2" charset="77"/>
              </a:rPr>
              <a:t>Method</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Strategy</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Visitor</a:t>
            </a:r>
          </a:p>
        </p:txBody>
      </p:sp>
    </p:spTree>
    <p:extLst>
      <p:ext uri="{BB962C8B-B14F-4D97-AF65-F5344CB8AC3E}">
        <p14:creationId xmlns:p14="http://schemas.microsoft.com/office/powerpoint/2010/main" val="182972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09C386-2820-A1C8-2F28-A04178AADFC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6000"/>
                    </a14:imgEffect>
                  </a14:imgLayer>
                </a14:imgProps>
              </a:ext>
            </a:extLst>
          </a:blip>
          <a:srcRect t="33106" b="33106"/>
          <a:stretch/>
        </p:blipFill>
        <p:spPr>
          <a:xfrm>
            <a:off x="0" y="720000"/>
            <a:ext cx="12192000" cy="5497434"/>
          </a:xfrm>
          <a:prstGeom prst="rect">
            <a:avLst/>
          </a:prstGeom>
        </p:spPr>
      </p:pic>
      <p:sp>
        <p:nvSpPr>
          <p:cNvPr id="9" name="Rectangle 8">
            <a:extLst>
              <a:ext uri="{FF2B5EF4-FFF2-40B4-BE49-F238E27FC236}">
                <a16:creationId xmlns:a16="http://schemas.microsoft.com/office/drawing/2014/main" id="{6BB3702E-3A06-0C43-0A91-EFE6F8BD1D34}"/>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0" y="1848952"/>
            <a:ext cx="12191999"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SZERKEZETI TERVEZÉSI MINTÁK</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11530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11530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ADAPTER</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45058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45058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DECORATOR</a:t>
            </a:r>
          </a:p>
        </p:txBody>
      </p:sp>
      <p:sp>
        <p:nvSpPr>
          <p:cNvPr id="10" name="Slide Number Placeholder 21">
            <a:extLst>
              <a:ext uri="{FF2B5EF4-FFF2-40B4-BE49-F238E27FC236}">
                <a16:creationId xmlns:a16="http://schemas.microsoft.com/office/drawing/2014/main" id="{79497280-1391-6B5D-B997-4AAF1E9AE585}"/>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a:t>
            </a:fld>
            <a:endParaRPr lang="en-GB" b="1" dirty="0">
              <a:latin typeface="Montserrat" pitchFamily="2" charset="77"/>
            </a:endParaRPr>
          </a:p>
        </p:txBody>
      </p:sp>
      <p:sp>
        <p:nvSpPr>
          <p:cNvPr id="2" name="Rounded Rectangle 1">
            <a:extLst>
              <a:ext uri="{FF2B5EF4-FFF2-40B4-BE49-F238E27FC236}">
                <a16:creationId xmlns:a16="http://schemas.microsoft.com/office/drawing/2014/main" id="{75B7DB1B-464F-2841-C399-6F15A5DDAC8D}"/>
              </a:ext>
            </a:extLst>
          </p:cNvPr>
          <p:cNvSpPr/>
          <p:nvPr/>
        </p:nvSpPr>
        <p:spPr>
          <a:xfrm>
            <a:off x="78586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354177A2-EE89-80D5-3929-60B6B857A3AF}"/>
              </a:ext>
            </a:extLst>
          </p:cNvPr>
          <p:cNvSpPr txBox="1"/>
          <p:nvPr/>
        </p:nvSpPr>
        <p:spPr>
          <a:xfrm>
            <a:off x="78586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PROXY</a:t>
            </a:r>
          </a:p>
        </p:txBody>
      </p:sp>
      <p:sp>
        <p:nvSpPr>
          <p:cNvPr id="5" name="TextBox 4">
            <a:extLst>
              <a:ext uri="{FF2B5EF4-FFF2-40B4-BE49-F238E27FC236}">
                <a16:creationId xmlns:a16="http://schemas.microsoft.com/office/drawing/2014/main" id="{FF39E1A1-3593-BC35-0FC8-5B1D875C864D}"/>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47474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SZERKEZETI TERVEZÉSI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Objektum-összetétel 101</a:t>
            </a:r>
          </a:p>
          <a:p>
            <a:pPr defTabSz="914377">
              <a:lnSpc>
                <a:spcPct val="100000"/>
              </a:lnSpc>
              <a:spcBef>
                <a:spcPts val="300"/>
              </a:spcBef>
              <a:spcAft>
                <a:spcPts val="200"/>
              </a:spcAft>
            </a:pPr>
            <a:r>
              <a:rPr lang="hu-HU" sz="1400" dirty="0">
                <a:latin typeface="Montserrat" pitchFamily="2" charset="77"/>
              </a:rPr>
              <a:t>Hogyan használjunk objektum-összetételt új objektum szerkezetek létrehozására</a:t>
            </a:r>
          </a:p>
          <a:p>
            <a:pPr defTabSz="914377">
              <a:lnSpc>
                <a:spcPct val="100000"/>
              </a:lnSpc>
              <a:spcBef>
                <a:spcPts val="300"/>
              </a:spcBef>
              <a:spcAft>
                <a:spcPts val="200"/>
              </a:spcAft>
            </a:pPr>
            <a:r>
              <a:rPr lang="hu-HU" sz="1400" dirty="0">
                <a:latin typeface="Montserrat" pitchFamily="2" charset="77"/>
              </a:rPr>
              <a:t>Objektum-összetétel a gyakorlatban</a:t>
            </a:r>
          </a:p>
          <a:p>
            <a:pPr defTabSz="914377">
              <a:lnSpc>
                <a:spcPct val="100000"/>
              </a:lnSpc>
              <a:spcBef>
                <a:spcPts val="300"/>
              </a:spcBef>
              <a:spcAft>
                <a:spcPts val="200"/>
              </a:spcAft>
            </a:pPr>
            <a:r>
              <a:rPr lang="hu-HU" sz="1400" dirty="0">
                <a:latin typeface="Montserrat" pitchFamily="2" charset="77"/>
              </a:rPr>
              <a:t>Objektumszerkezetek futási időben történő összeállítása</a:t>
            </a:r>
          </a:p>
          <a:p>
            <a:pPr marL="0" indent="0" defTabSz="914377">
              <a:lnSpc>
                <a:spcPct val="100000"/>
              </a:lnSpc>
              <a:spcBef>
                <a:spcPts val="300"/>
              </a:spcBef>
              <a:spcAft>
                <a:spcPts val="200"/>
              </a:spcAft>
              <a:buNone/>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Objektum-összetétel</a:t>
            </a:r>
          </a:p>
          <a:p>
            <a:pPr defTabSz="914377">
              <a:lnSpc>
                <a:spcPct val="100000"/>
              </a:lnSpc>
              <a:spcBef>
                <a:spcPts val="300"/>
              </a:spcBef>
              <a:spcAft>
                <a:spcPts val="200"/>
              </a:spcAft>
            </a:pPr>
            <a:r>
              <a:rPr lang="hu-HU" sz="1400" dirty="0" err="1">
                <a:latin typeface="Montserrat" pitchFamily="2" charset="77"/>
              </a:rPr>
              <a:t>Aggregáció</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Kompozíció</a:t>
            </a:r>
          </a:p>
          <a:p>
            <a:pPr defTabSz="914377">
              <a:lnSpc>
                <a:spcPct val="100000"/>
              </a:lnSpc>
              <a:spcBef>
                <a:spcPts val="300"/>
              </a:spcBef>
              <a:spcAft>
                <a:spcPts val="200"/>
              </a:spcAft>
            </a:pPr>
            <a:r>
              <a:rPr lang="hu-HU" sz="1400" dirty="0">
                <a:latin typeface="Montserrat" pitchFamily="2" charset="77"/>
              </a:rPr>
              <a:t>Átlátszó becsomagolás</a:t>
            </a:r>
          </a:p>
          <a:p>
            <a:pPr defTabSz="914377">
              <a:lnSpc>
                <a:spcPct val="100000"/>
              </a:lnSpc>
              <a:spcBef>
                <a:spcPts val="300"/>
              </a:spcBef>
              <a:spcAft>
                <a:spcPts val="200"/>
              </a:spcAft>
            </a:pPr>
            <a:r>
              <a:rPr lang="hu-HU" sz="1400" dirty="0">
                <a:latin typeface="Montserrat" pitchFamily="2" charset="77"/>
              </a:rPr>
              <a:t>Átlátszatlan becsomagolás</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1. Kérdés: </a:t>
            </a:r>
            <a:r>
              <a:rPr lang="hu-HU" sz="1400" dirty="0">
                <a:latin typeface="Montserrat" pitchFamily="2" charset="77"/>
              </a:rPr>
              <a:t>Az átlátszó vagy az átlátszatlan az objektum-összetétel?</a:t>
            </a: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2. Kérdés:</a:t>
            </a:r>
            <a:r>
              <a:rPr lang="hu-HU" sz="1400" dirty="0">
                <a:latin typeface="Montserrat" pitchFamily="2" charset="77"/>
              </a:rPr>
              <a:t> Emlékszünk még a becsomagolások másik nevére?</a:t>
            </a:r>
          </a:p>
          <a:p>
            <a:pPr marL="0" indent="0" defTabSz="914377">
              <a:lnSpc>
                <a:spcPct val="100000"/>
              </a:lnSpc>
              <a:spcBef>
                <a:spcPts val="300"/>
              </a:spcBef>
              <a:spcAft>
                <a:spcPts val="200"/>
              </a:spcAft>
              <a:buNone/>
            </a:pPr>
            <a:r>
              <a:rPr lang="hu-HU" sz="1400" b="1" dirty="0">
                <a:latin typeface="Montserrat" pitchFamily="2" charset="77"/>
              </a:rPr>
              <a:t>3. Kérdés: </a:t>
            </a:r>
            <a:r>
              <a:rPr lang="hu-HU" sz="1400" dirty="0">
                <a:latin typeface="Montserrat" pitchFamily="2" charset="77"/>
              </a:rPr>
              <a:t>És az objektum-összetétel másik elnevezésére?</a:t>
            </a:r>
          </a:p>
        </p:txBody>
      </p:sp>
      <p:sp>
        <p:nvSpPr>
          <p:cNvPr id="6" name="Rectangle 5">
            <a:extLst>
              <a:ext uri="{FF2B5EF4-FFF2-40B4-BE49-F238E27FC236}">
                <a16:creationId xmlns:a16="http://schemas.microsoft.com/office/drawing/2014/main" id="{3939A720-DDAF-D37D-1F08-5D1F2A294C1D}"/>
              </a:ext>
            </a:extLst>
          </p:cNvPr>
          <p:cNvSpPr/>
          <p:nvPr/>
        </p:nvSpPr>
        <p:spPr>
          <a:xfrm>
            <a:off x="8686804" y="714212"/>
            <a:ext cx="3505196" cy="613799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557D5466-11B2-642E-A570-FFFFE33546D1}"/>
              </a:ext>
            </a:extLst>
          </p:cNvPr>
          <p:cNvPicPr>
            <a:picLocks noChangeAspect="1"/>
          </p:cNvPicPr>
          <p:nvPr/>
        </p:nvPicPr>
        <p:blipFill rotWithShape="1">
          <a:blip r:embed="rId4"/>
          <a:srcRect l="11876" r="11876"/>
          <a:stretch/>
        </p:blipFill>
        <p:spPr>
          <a:xfrm>
            <a:off x="8686794" y="717212"/>
            <a:ext cx="3505205" cy="6135000"/>
          </a:xfrm>
          <a:prstGeom prst="rect">
            <a:avLst/>
          </a:prstGeom>
        </p:spPr>
      </p:pic>
      <p:sp>
        <p:nvSpPr>
          <p:cNvPr id="9" name="Rectangle 8">
            <a:extLst>
              <a:ext uri="{FF2B5EF4-FFF2-40B4-BE49-F238E27FC236}">
                <a16:creationId xmlns:a16="http://schemas.microsoft.com/office/drawing/2014/main" id="{8113AD39-6125-DC43-F6D5-4801F3CA7B65}"/>
              </a:ext>
            </a:extLst>
          </p:cNvPr>
          <p:cNvSpPr/>
          <p:nvPr/>
        </p:nvSpPr>
        <p:spPr>
          <a:xfrm>
            <a:off x="8686795" y="714211"/>
            <a:ext cx="3505204" cy="6138001"/>
          </a:xfrm>
          <a:prstGeom prst="rect">
            <a:avLst/>
          </a:prstGeom>
          <a:gradFill>
            <a:gsLst>
              <a:gs pos="40000">
                <a:srgbClr val="06162F">
                  <a:alpha val="0"/>
                </a:srgbClr>
              </a:gs>
              <a:gs pos="100000">
                <a:srgbClr val="06162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Slide Number Placeholder 21">
            <a:extLst>
              <a:ext uri="{FF2B5EF4-FFF2-40B4-BE49-F238E27FC236}">
                <a16:creationId xmlns:a16="http://schemas.microsoft.com/office/drawing/2014/main" id="{35E69B88-DF45-DF96-2481-194DB00809E2}"/>
              </a:ext>
            </a:extLst>
          </p:cNvPr>
          <p:cNvSpPr txBox="1">
            <a:spLocks/>
          </p:cNvSpPr>
          <p:nvPr/>
        </p:nvSpPr>
        <p:spPr>
          <a:xfrm>
            <a:off x="9120854" y="6350562"/>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3</a:t>
            </a:fld>
            <a:endParaRPr lang="en-GB" b="1" dirty="0">
              <a:solidFill>
                <a:schemeClr val="bg1"/>
              </a:solidFill>
              <a:latin typeface="Montserrat" pitchFamily="2" charset="77"/>
            </a:endParaRPr>
          </a:p>
        </p:txBody>
      </p:sp>
      <p:sp>
        <p:nvSpPr>
          <p:cNvPr id="2" name="TextBox 1">
            <a:extLst>
              <a:ext uri="{FF2B5EF4-FFF2-40B4-BE49-F238E27FC236}">
                <a16:creationId xmlns:a16="http://schemas.microsoft.com/office/drawing/2014/main" id="{84B0DD62-93DE-AAD6-4C2A-42844C146FA8}"/>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155536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SZERKEZETI TERVEZÉSI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Definíciók</a:t>
            </a:r>
          </a:p>
          <a:p>
            <a:pPr defTabSz="914377">
              <a:lnSpc>
                <a:spcPct val="100000"/>
              </a:lnSpc>
              <a:spcBef>
                <a:spcPts val="300"/>
              </a:spcBef>
              <a:spcAft>
                <a:spcPts val="200"/>
              </a:spcAft>
            </a:pPr>
            <a:r>
              <a:rPr lang="hu-HU" sz="1400" b="1" dirty="0" err="1">
                <a:latin typeface="Montserrat" pitchFamily="2" charset="77"/>
              </a:rPr>
              <a:t>Aggregáció</a:t>
            </a:r>
            <a:br>
              <a:rPr lang="hu-HU" sz="1400" b="1" dirty="0">
                <a:latin typeface="Montserrat" pitchFamily="2" charset="77"/>
              </a:rPr>
            </a:br>
            <a:r>
              <a:rPr lang="hu-HU" sz="1400" dirty="0">
                <a:latin typeface="Montserrat" pitchFamily="2" charset="77"/>
              </a:rPr>
              <a:t>Az összetételben szereplő objektum nem kizárólagos tulajdonosa az őt tartalmazó objektumnak (Gitáros gitárja)</a:t>
            </a:r>
            <a:endParaRPr lang="hu-HU" sz="1400" b="1"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Kompozíció</a:t>
            </a:r>
            <a:br>
              <a:rPr lang="hu-HU" sz="1400" dirty="0">
                <a:latin typeface="Montserrat" pitchFamily="2" charset="77"/>
              </a:rPr>
            </a:br>
            <a:r>
              <a:rPr lang="hu-HU" sz="1400" dirty="0">
                <a:latin typeface="Montserrat" pitchFamily="2" charset="77"/>
              </a:rPr>
              <a:t>Kizárólagos tulajdonlás (Kutya meg a füle)</a:t>
            </a:r>
          </a:p>
          <a:p>
            <a:pPr defTabSz="914377">
              <a:lnSpc>
                <a:spcPct val="100000"/>
              </a:lnSpc>
              <a:spcBef>
                <a:spcPts val="300"/>
              </a:spcBef>
              <a:spcAft>
                <a:spcPts val="200"/>
              </a:spcAft>
            </a:pPr>
            <a:r>
              <a:rPr lang="hu-HU" sz="1400" b="1" dirty="0">
                <a:latin typeface="Montserrat" pitchFamily="2" charset="77"/>
              </a:rPr>
              <a:t>Átlátszó becsomagolás</a:t>
            </a:r>
            <a:br>
              <a:rPr lang="hu-HU" sz="1400" b="1" dirty="0">
                <a:latin typeface="Montserrat" pitchFamily="2" charset="77"/>
              </a:rPr>
            </a:br>
            <a:r>
              <a:rPr lang="hu-HU" sz="1400" dirty="0">
                <a:latin typeface="Montserrat" pitchFamily="2" charset="77"/>
              </a:rPr>
              <a:t>A tulajdonos ugyanolyan típusú, mint az összetételben szereplő objektum.</a:t>
            </a:r>
            <a:br>
              <a:rPr lang="hu-HU" sz="1400" dirty="0">
                <a:latin typeface="Montserrat" pitchFamily="2" charset="77"/>
              </a:rPr>
            </a:br>
            <a:r>
              <a:rPr lang="hu-HU" sz="1400" dirty="0">
                <a:latin typeface="Montserrat" pitchFamily="2" charset="77"/>
              </a:rPr>
              <a:t>A becsomagolt objektum szolgáltatásai elérhetők a becsomagolón keresztül.</a:t>
            </a:r>
          </a:p>
          <a:p>
            <a:pPr defTabSz="914377">
              <a:lnSpc>
                <a:spcPct val="100000"/>
              </a:lnSpc>
              <a:spcBef>
                <a:spcPts val="300"/>
              </a:spcBef>
              <a:spcAft>
                <a:spcPts val="200"/>
              </a:spcAft>
            </a:pPr>
            <a:r>
              <a:rPr lang="hu-HU" sz="1400" b="1" dirty="0">
                <a:latin typeface="Montserrat" pitchFamily="2" charset="77"/>
              </a:rPr>
              <a:t>Átlátszatlan becsomagolás</a:t>
            </a:r>
            <a:br>
              <a:rPr lang="hu-HU" sz="1400" dirty="0">
                <a:latin typeface="Montserrat" pitchFamily="2" charset="77"/>
              </a:rPr>
            </a:br>
            <a:r>
              <a:rPr lang="hu-HU" sz="1400" dirty="0">
                <a:latin typeface="Montserrat" pitchFamily="2" charset="77"/>
              </a:rPr>
              <a:t>A tulajdonos nem ugyanolyan típusú.</a:t>
            </a:r>
            <a:br>
              <a:rPr lang="hu-HU" sz="1400" dirty="0">
                <a:latin typeface="Montserrat" pitchFamily="2" charset="77"/>
              </a:rPr>
            </a:br>
            <a:r>
              <a:rPr lang="hu-HU" sz="1400" dirty="0">
                <a:latin typeface="Montserrat" pitchFamily="2" charset="77"/>
              </a:rPr>
              <a:t>A becsomagolt objektum szolgáltatásai rejtve maradnak.</a:t>
            </a:r>
          </a:p>
        </p:txBody>
      </p:sp>
      <p:sp>
        <p:nvSpPr>
          <p:cNvPr id="6" name="Rectangle 5">
            <a:extLst>
              <a:ext uri="{FF2B5EF4-FFF2-40B4-BE49-F238E27FC236}">
                <a16:creationId xmlns:a16="http://schemas.microsoft.com/office/drawing/2014/main" id="{3939A720-DDAF-D37D-1F08-5D1F2A294C1D}"/>
              </a:ext>
            </a:extLst>
          </p:cNvPr>
          <p:cNvSpPr/>
          <p:nvPr/>
        </p:nvSpPr>
        <p:spPr>
          <a:xfrm>
            <a:off x="8686804" y="714212"/>
            <a:ext cx="3505196" cy="613799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557D5466-11B2-642E-A570-FFFFE33546D1}"/>
              </a:ext>
            </a:extLst>
          </p:cNvPr>
          <p:cNvPicPr>
            <a:picLocks noChangeAspect="1"/>
          </p:cNvPicPr>
          <p:nvPr/>
        </p:nvPicPr>
        <p:blipFill rotWithShape="1">
          <a:blip r:embed="rId4"/>
          <a:srcRect l="11876" r="11876"/>
          <a:stretch/>
        </p:blipFill>
        <p:spPr>
          <a:xfrm>
            <a:off x="8686794" y="717212"/>
            <a:ext cx="3505205" cy="6135000"/>
          </a:xfrm>
          <a:prstGeom prst="rect">
            <a:avLst/>
          </a:prstGeom>
        </p:spPr>
      </p:pic>
      <p:sp>
        <p:nvSpPr>
          <p:cNvPr id="9" name="Rectangle 8">
            <a:extLst>
              <a:ext uri="{FF2B5EF4-FFF2-40B4-BE49-F238E27FC236}">
                <a16:creationId xmlns:a16="http://schemas.microsoft.com/office/drawing/2014/main" id="{8113AD39-6125-DC43-F6D5-4801F3CA7B65}"/>
              </a:ext>
            </a:extLst>
          </p:cNvPr>
          <p:cNvSpPr/>
          <p:nvPr/>
        </p:nvSpPr>
        <p:spPr>
          <a:xfrm>
            <a:off x="8686795" y="714211"/>
            <a:ext cx="3505204" cy="6138001"/>
          </a:xfrm>
          <a:prstGeom prst="rect">
            <a:avLst/>
          </a:prstGeom>
          <a:gradFill>
            <a:gsLst>
              <a:gs pos="40000">
                <a:srgbClr val="06162F">
                  <a:alpha val="0"/>
                </a:srgbClr>
              </a:gs>
              <a:gs pos="100000">
                <a:srgbClr val="06162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Slide Number Placeholder 21">
            <a:extLst>
              <a:ext uri="{FF2B5EF4-FFF2-40B4-BE49-F238E27FC236}">
                <a16:creationId xmlns:a16="http://schemas.microsoft.com/office/drawing/2014/main" id="{35E69B88-DF45-DF96-2481-194DB00809E2}"/>
              </a:ext>
            </a:extLst>
          </p:cNvPr>
          <p:cNvSpPr txBox="1">
            <a:spLocks/>
          </p:cNvSpPr>
          <p:nvPr/>
        </p:nvSpPr>
        <p:spPr>
          <a:xfrm>
            <a:off x="9120854" y="6350562"/>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4</a:t>
            </a:fld>
            <a:endParaRPr lang="en-GB" b="1" dirty="0">
              <a:solidFill>
                <a:schemeClr val="bg1"/>
              </a:solidFill>
              <a:latin typeface="Montserrat" pitchFamily="2" charset="77"/>
            </a:endParaRPr>
          </a:p>
        </p:txBody>
      </p:sp>
      <p:sp>
        <p:nvSpPr>
          <p:cNvPr id="2" name="TextBox 1">
            <a:extLst>
              <a:ext uri="{FF2B5EF4-FFF2-40B4-BE49-F238E27FC236}">
                <a16:creationId xmlns:a16="http://schemas.microsoft.com/office/drawing/2014/main" id="{9AF8938D-BC1E-4B7D-7ED7-CEBC0BB4EA3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436666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9F7FF5-68F6-205E-74A7-0EA6D6CC7DC0}"/>
              </a:ext>
            </a:extLst>
          </p:cNvPr>
          <p:cNvPicPr>
            <a:picLocks noChangeAspect="1"/>
          </p:cNvPicPr>
          <p:nvPr/>
        </p:nvPicPr>
        <p:blipFill>
          <a:blip r:embed="rId3"/>
          <a:stretch>
            <a:fillRect/>
          </a:stretch>
        </p:blipFill>
        <p:spPr>
          <a:xfrm>
            <a:off x="8572920" y="1661270"/>
            <a:ext cx="4359308" cy="5981158"/>
          </a:xfrm>
          <a:prstGeom prst="rect">
            <a:avLst/>
          </a:prstGeom>
        </p:spPr>
      </p:pic>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ADAPTER</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Az illesztő</a:t>
            </a:r>
          </a:p>
          <a:p>
            <a:pPr defTabSz="914377">
              <a:lnSpc>
                <a:spcPct val="100000"/>
              </a:lnSpc>
              <a:spcBef>
                <a:spcPts val="300"/>
              </a:spcBef>
              <a:spcAft>
                <a:spcPts val="200"/>
              </a:spcAft>
            </a:pPr>
            <a:r>
              <a:rPr lang="hu-HU" sz="1400" dirty="0">
                <a:latin typeface="Montserrat" pitchFamily="2" charset="77"/>
              </a:rPr>
              <a:t>Átalakítja a becsomagolt objektum felületét egy kívánt formára</a:t>
            </a:r>
          </a:p>
          <a:p>
            <a:pPr defTabSz="914377">
              <a:lnSpc>
                <a:spcPct val="100000"/>
              </a:lnSpc>
              <a:spcBef>
                <a:spcPts val="300"/>
              </a:spcBef>
              <a:spcAft>
                <a:spcPts val="200"/>
              </a:spcAft>
            </a:pPr>
            <a:r>
              <a:rPr lang="hu-HU" sz="1400" dirty="0">
                <a:latin typeface="Montserrat" pitchFamily="2" charset="77"/>
              </a:rPr>
              <a:t>Átlátszatlan becsomagolás</a:t>
            </a:r>
          </a:p>
          <a:p>
            <a:pPr defTabSz="914377">
              <a:lnSpc>
                <a:spcPct val="100000"/>
              </a:lnSpc>
              <a:spcBef>
                <a:spcPts val="300"/>
              </a:spcBef>
              <a:spcAft>
                <a:spcPts val="200"/>
              </a:spcAft>
            </a:pPr>
            <a:r>
              <a:rPr lang="hu-HU" sz="1400" dirty="0">
                <a:latin typeface="Montserrat" pitchFamily="2" charset="77"/>
              </a:rPr>
              <a:t>Illesztőminta másik elnevezése: </a:t>
            </a:r>
            <a:r>
              <a:rPr lang="hu-HU" sz="1400" dirty="0" err="1">
                <a:latin typeface="Montserrat" pitchFamily="2" charset="77"/>
              </a:rPr>
              <a:t>Wrapper</a:t>
            </a:r>
            <a:endParaRPr lang="hu-HU" sz="140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Gyakori felhasználás:</a:t>
            </a:r>
          </a:p>
          <a:p>
            <a:pPr lvl="1" defTabSz="914377">
              <a:lnSpc>
                <a:spcPct val="100000"/>
              </a:lnSpc>
              <a:spcBef>
                <a:spcPts val="300"/>
              </a:spcBef>
              <a:spcAft>
                <a:spcPts val="200"/>
              </a:spcAft>
            </a:pPr>
            <a:r>
              <a:rPr lang="hu-HU" sz="1250" dirty="0">
                <a:latin typeface="Montserrat" pitchFamily="2" charset="77"/>
              </a:rPr>
              <a:t>Egy régebbi osztályt akarunk </a:t>
            </a:r>
            <a:r>
              <a:rPr lang="hu-HU" sz="1250" dirty="0" err="1">
                <a:latin typeface="Montserrat" pitchFamily="2" charset="77"/>
              </a:rPr>
              <a:t>újrahasznosítani</a:t>
            </a:r>
            <a:r>
              <a:rPr lang="hu-HU" sz="1250" dirty="0">
                <a:latin typeface="Montserrat" pitchFamily="2" charset="77"/>
              </a:rPr>
              <a:t> úgy, hogy beillesztjük azt egy osztályhierarchiába.</a:t>
            </a:r>
          </a:p>
          <a:p>
            <a:pPr lvl="1" defTabSz="914377">
              <a:lnSpc>
                <a:spcPct val="100000"/>
              </a:lnSpc>
              <a:spcBef>
                <a:spcPts val="300"/>
              </a:spcBef>
              <a:spcAft>
                <a:spcPts val="200"/>
              </a:spcAft>
            </a:pPr>
            <a:r>
              <a:rPr lang="hu-HU" sz="1250" dirty="0">
                <a:latin typeface="Montserrat" pitchFamily="2" charset="77"/>
              </a:rPr>
              <a:t>Osztályhierarchiába igazítás esetén hozzá kell igazítani az ős által előírt felülethez, illesztőmintát kell használnunk.</a:t>
            </a:r>
          </a:p>
          <a:p>
            <a:pPr lvl="1" defTabSz="914377">
              <a:lnSpc>
                <a:spcPct val="100000"/>
              </a:lnSpc>
              <a:spcBef>
                <a:spcPts val="300"/>
              </a:spcBef>
              <a:spcAft>
                <a:spcPts val="200"/>
              </a:spcAft>
            </a:pPr>
            <a:r>
              <a:rPr lang="hu-HU" sz="1250" dirty="0">
                <a:latin typeface="Montserrat" pitchFamily="2" charset="77"/>
              </a:rPr>
              <a:t>A régi osztály lesz az illesztendő – </a:t>
            </a:r>
            <a:r>
              <a:rPr lang="hu-HU" sz="1250" dirty="0" err="1">
                <a:latin typeface="Montserrat" pitchFamily="2" charset="77"/>
              </a:rPr>
              <a:t>adaptee</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Adapter és </a:t>
            </a:r>
            <a:r>
              <a:rPr lang="hu-HU" sz="1250" dirty="0" err="1">
                <a:latin typeface="Montserrat" pitchFamily="2" charset="77"/>
              </a:rPr>
              <a:t>Adaptee</a:t>
            </a:r>
            <a:r>
              <a:rPr lang="hu-HU" sz="1250" dirty="0">
                <a:latin typeface="Montserrat" pitchFamily="2" charset="77"/>
              </a:rPr>
              <a:t> között (általában) kompozíció van</a:t>
            </a:r>
          </a:p>
          <a:p>
            <a:pPr lvl="1" defTabSz="914377">
              <a:lnSpc>
                <a:spcPct val="100000"/>
              </a:lnSpc>
              <a:spcBef>
                <a:spcPts val="300"/>
              </a:spcBef>
              <a:spcAft>
                <a:spcPts val="200"/>
              </a:spcAft>
            </a:pPr>
            <a:r>
              <a:rPr lang="hu-HU" sz="1250" dirty="0">
                <a:latin typeface="Montserrat" pitchFamily="2" charset="77"/>
              </a:rPr>
              <a:t>A felületet változtatjuk, ezáltal az eredetit nem nyújtjuk, ami miatt átlátszatlan becsomagolás</a:t>
            </a:r>
          </a:p>
          <a:p>
            <a:pPr lvl="1"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Példa:</a:t>
            </a:r>
            <a:r>
              <a:rPr lang="hu-HU" sz="1400" dirty="0">
                <a:latin typeface="Montserrat" pitchFamily="2" charset="77"/>
              </a:rPr>
              <a:t> A robotoknak mennyi az IQ-ja? – Bemutató C# kódban</a:t>
            </a: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solidFill>
                  <a:schemeClr val="bg1"/>
                </a:solidFill>
                <a:latin typeface="Montserrat" pitchFamily="2" charset="77"/>
              </a:rPr>
              <a:t>5</a:t>
            </a:fld>
            <a:endParaRPr lang="en-GB" b="1" dirty="0">
              <a:solidFill>
                <a:schemeClr val="bg1"/>
              </a:solidFill>
              <a:latin typeface="Montserrat" pitchFamily="2" charset="77"/>
            </a:endParaRPr>
          </a:p>
        </p:txBody>
      </p:sp>
      <p:sp>
        <p:nvSpPr>
          <p:cNvPr id="6" name="TextBox 5">
            <a:extLst>
              <a:ext uri="{FF2B5EF4-FFF2-40B4-BE49-F238E27FC236}">
                <a16:creationId xmlns:a16="http://schemas.microsoft.com/office/drawing/2014/main" id="{E3B3AB7A-B719-9797-E75F-D0C670A63889}"/>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73370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DECORATOR</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 díszítő</a:t>
            </a:r>
          </a:p>
          <a:p>
            <a:pPr defTabSz="914377">
              <a:lnSpc>
                <a:spcPct val="100000"/>
              </a:lnSpc>
              <a:spcBef>
                <a:spcPts val="300"/>
              </a:spcBef>
              <a:spcAft>
                <a:spcPts val="200"/>
              </a:spcAft>
            </a:pPr>
            <a:r>
              <a:rPr lang="hu-HU" sz="1400" dirty="0">
                <a:latin typeface="Montserrat" pitchFamily="2" charset="77"/>
              </a:rPr>
              <a:t>Ugyanazon felület felhasználása mellett, dinamikusan új funkcionalitást tudunk adni objektumoknak</a:t>
            </a:r>
          </a:p>
          <a:p>
            <a:pPr defTabSz="914377">
              <a:lnSpc>
                <a:spcPct val="100000"/>
              </a:lnSpc>
              <a:spcBef>
                <a:spcPts val="300"/>
              </a:spcBef>
              <a:spcAft>
                <a:spcPts val="200"/>
              </a:spcAft>
            </a:pPr>
            <a:r>
              <a:rPr lang="hu-HU" sz="1400" dirty="0">
                <a:latin typeface="Montserrat" pitchFamily="2" charset="77"/>
              </a:rPr>
              <a:t>Átlátszó becsomagolás</a:t>
            </a:r>
          </a:p>
          <a:p>
            <a:pPr defTabSz="914377">
              <a:lnSpc>
                <a:spcPct val="100000"/>
              </a:lnSpc>
              <a:spcBef>
                <a:spcPts val="300"/>
              </a:spcBef>
              <a:spcAft>
                <a:spcPts val="200"/>
              </a:spcAft>
            </a:pPr>
            <a:r>
              <a:rPr lang="hu-HU" sz="1400" dirty="0">
                <a:latin typeface="Montserrat" pitchFamily="2" charset="77"/>
              </a:rPr>
              <a:t>Mindkét osztály ugyanolyan őstől származik, ugyanolyan típusúak</a:t>
            </a:r>
          </a:p>
          <a:p>
            <a:pPr defTabSz="914377">
              <a:lnSpc>
                <a:spcPct val="100000"/>
              </a:lnSpc>
              <a:spcBef>
                <a:spcPts val="300"/>
              </a:spcBef>
              <a:spcAft>
                <a:spcPts val="200"/>
              </a:spcAft>
            </a:pPr>
            <a:r>
              <a:rPr lang="hu-HU" sz="1400" dirty="0">
                <a:latin typeface="Montserrat" pitchFamily="2" charset="77"/>
              </a:rPr>
              <a:t>Becsomagolunk egy objektumot egy másikkal, hogy bővítsük- vagy módosítsuk annak viselkedését</a:t>
            </a:r>
          </a:p>
          <a:p>
            <a:pPr marL="342900" lvl="1" indent="0" defTabSz="914377">
              <a:lnSpc>
                <a:spcPct val="100000"/>
              </a:lnSpc>
              <a:spcBef>
                <a:spcPts val="300"/>
              </a:spcBef>
              <a:spcAft>
                <a:spcPts val="200"/>
              </a:spcAft>
              <a:buNone/>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Példa:</a:t>
            </a:r>
            <a:r>
              <a:rPr lang="hu-HU" sz="1400" dirty="0">
                <a:latin typeface="Montserrat" pitchFamily="2" charset="77"/>
              </a:rPr>
              <a:t> Mi van a karácsonyfa alatt? iPhone – Bemutató C# kódban</a:t>
            </a:r>
          </a:p>
        </p:txBody>
      </p:sp>
      <p:sp>
        <p:nvSpPr>
          <p:cNvPr id="6" name="TextBox 5">
            <a:extLst>
              <a:ext uri="{FF2B5EF4-FFF2-40B4-BE49-F238E27FC236}">
                <a16:creationId xmlns:a16="http://schemas.microsoft.com/office/drawing/2014/main" id="{E3B3AB7A-B719-9797-E75F-D0C670A63889}"/>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AA4D5763-716B-8FF0-075A-D253493B628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6</a:t>
            </a:fld>
            <a:endParaRPr lang="en-GB" b="1" dirty="0">
              <a:latin typeface="Montserrat" pitchFamily="2" charset="77"/>
            </a:endParaRPr>
          </a:p>
        </p:txBody>
      </p:sp>
      <p:pic>
        <p:nvPicPr>
          <p:cNvPr id="3" name="Picture 2">
            <a:extLst>
              <a:ext uri="{FF2B5EF4-FFF2-40B4-BE49-F238E27FC236}">
                <a16:creationId xmlns:a16="http://schemas.microsoft.com/office/drawing/2014/main" id="{BBB303AF-2A2B-6D6C-D594-9C54E07DA615}"/>
              </a:ext>
            </a:extLst>
          </p:cNvPr>
          <p:cNvPicPr>
            <a:picLocks noChangeAspect="1"/>
          </p:cNvPicPr>
          <p:nvPr/>
        </p:nvPicPr>
        <p:blipFill>
          <a:blip r:embed="rId4"/>
          <a:stretch>
            <a:fillRect/>
          </a:stretch>
        </p:blipFill>
        <p:spPr>
          <a:xfrm>
            <a:off x="8768863" y="927183"/>
            <a:ext cx="3243284" cy="5246914"/>
          </a:xfrm>
          <a:prstGeom prst="rect">
            <a:avLst/>
          </a:prstGeom>
        </p:spPr>
      </p:pic>
    </p:spTree>
    <p:extLst>
      <p:ext uri="{BB962C8B-B14F-4D97-AF65-F5344CB8AC3E}">
        <p14:creationId xmlns:p14="http://schemas.microsoft.com/office/powerpoint/2010/main" val="3092674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PROXY</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 helyettes</a:t>
            </a:r>
          </a:p>
          <a:p>
            <a:pPr defTabSz="914377">
              <a:lnSpc>
                <a:spcPct val="100000"/>
              </a:lnSpc>
              <a:spcBef>
                <a:spcPts val="300"/>
              </a:spcBef>
              <a:spcAft>
                <a:spcPts val="200"/>
              </a:spcAft>
            </a:pPr>
            <a:r>
              <a:rPr lang="hu-HU" sz="1400" dirty="0">
                <a:latin typeface="Montserrat" pitchFamily="2" charset="77"/>
              </a:rPr>
              <a:t>A helyettes birtokol egy objektumot, amit csak rajta kívül érhetünk el</a:t>
            </a:r>
          </a:p>
          <a:p>
            <a:pPr defTabSz="914377">
              <a:lnSpc>
                <a:spcPct val="100000"/>
              </a:lnSpc>
              <a:spcBef>
                <a:spcPts val="300"/>
              </a:spcBef>
              <a:spcAft>
                <a:spcPts val="200"/>
              </a:spcAft>
            </a:pPr>
            <a:r>
              <a:rPr lang="hu-HU" sz="1400" dirty="0">
                <a:latin typeface="Montserrat" pitchFamily="2" charset="77"/>
              </a:rPr>
              <a:t>Átlátszó becsomagolás és egyszerű kompozíció</a:t>
            </a:r>
          </a:p>
          <a:p>
            <a:pPr defTabSz="914377">
              <a:lnSpc>
                <a:spcPct val="100000"/>
              </a:lnSpc>
              <a:spcBef>
                <a:spcPts val="300"/>
              </a:spcBef>
              <a:spcAft>
                <a:spcPts val="200"/>
              </a:spcAft>
            </a:pPr>
            <a:r>
              <a:rPr lang="hu-HU" sz="1400" dirty="0">
                <a:latin typeface="Montserrat" pitchFamily="2" charset="77"/>
              </a:rPr>
              <a:t>A külvilág azt hiszi, hogy közvetlenül éri el a birtokoltat</a:t>
            </a:r>
          </a:p>
          <a:p>
            <a:pPr defTabSz="914377">
              <a:lnSpc>
                <a:spcPct val="100000"/>
              </a:lnSpc>
              <a:spcBef>
                <a:spcPts val="300"/>
              </a:spcBef>
              <a:spcAft>
                <a:spcPts val="200"/>
              </a:spcAft>
            </a:pPr>
            <a:r>
              <a:rPr lang="hu-HU" sz="1400" dirty="0">
                <a:latin typeface="Montserrat" pitchFamily="2" charset="77"/>
              </a:rPr>
              <a:t>Átlátszóságból eredően közös ős</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Helyettesek típusai:</a:t>
            </a:r>
          </a:p>
          <a:p>
            <a:pPr lvl="1" defTabSz="914377">
              <a:lnSpc>
                <a:spcPct val="100000"/>
              </a:lnSpc>
              <a:spcBef>
                <a:spcPts val="300"/>
              </a:spcBef>
              <a:spcAft>
                <a:spcPts val="200"/>
              </a:spcAft>
            </a:pPr>
            <a:r>
              <a:rPr lang="hu-HU" sz="1250" dirty="0">
                <a:latin typeface="Montserrat" pitchFamily="2" charset="77"/>
              </a:rPr>
              <a:t>Virtuális proxy – pl. </a:t>
            </a:r>
            <a:r>
              <a:rPr lang="hu-HU" sz="1250" dirty="0" err="1">
                <a:latin typeface="Montserrat" pitchFamily="2" charset="77"/>
              </a:rPr>
              <a:t>Thumbnailek</a:t>
            </a:r>
            <a:r>
              <a:rPr lang="hu-HU" sz="1250" dirty="0">
                <a:latin typeface="Montserrat" pitchFamily="2" charset="77"/>
              </a:rPr>
              <a:t> használata</a:t>
            </a:r>
          </a:p>
          <a:p>
            <a:pPr lvl="1" defTabSz="914377">
              <a:lnSpc>
                <a:spcPct val="100000"/>
              </a:lnSpc>
              <a:spcBef>
                <a:spcPts val="300"/>
              </a:spcBef>
              <a:spcAft>
                <a:spcPts val="200"/>
              </a:spcAft>
            </a:pPr>
            <a:r>
              <a:rPr lang="hu-HU" sz="1250" dirty="0">
                <a:latin typeface="Montserrat" pitchFamily="2" charset="77"/>
              </a:rPr>
              <a:t>Távoli proxy – pl. Távoli erőforrások megjelenítése lokálisan &lt;</a:t>
            </a:r>
            <a:r>
              <a:rPr lang="hu-HU" sz="1250" dirty="0" err="1">
                <a:latin typeface="Montserrat" pitchFamily="2" charset="77"/>
              </a:rPr>
              <a:t>img</a:t>
            </a:r>
            <a:r>
              <a:rPr lang="hu-HU" sz="1250" dirty="0">
                <a:latin typeface="Montserrat" pitchFamily="2" charset="77"/>
              </a:rPr>
              <a:t>&gt;</a:t>
            </a:r>
          </a:p>
          <a:p>
            <a:pPr lvl="1" defTabSz="914377">
              <a:lnSpc>
                <a:spcPct val="100000"/>
              </a:lnSpc>
              <a:spcBef>
                <a:spcPts val="300"/>
              </a:spcBef>
              <a:spcAft>
                <a:spcPts val="200"/>
              </a:spcAft>
            </a:pPr>
            <a:r>
              <a:rPr lang="hu-HU" sz="1250" dirty="0">
                <a:latin typeface="Montserrat" pitchFamily="2" charset="77"/>
              </a:rPr>
              <a:t>Védelmi proxy – pl. Szűrés/Naplózás/Adatmanipuláció/Információ rejtés</a:t>
            </a:r>
          </a:p>
          <a:p>
            <a:pPr lvl="1" defTabSz="914377">
              <a:lnSpc>
                <a:spcPct val="100000"/>
              </a:lnSpc>
              <a:spcBef>
                <a:spcPts val="300"/>
              </a:spcBef>
              <a:spcAft>
                <a:spcPts val="200"/>
              </a:spcAft>
            </a:pPr>
            <a:r>
              <a:rPr lang="hu-HU" sz="1250" dirty="0">
                <a:latin typeface="Montserrat" pitchFamily="2" charset="77"/>
              </a:rPr>
              <a:t>Okos </a:t>
            </a:r>
            <a:r>
              <a:rPr lang="hu-HU" sz="1250" dirty="0" err="1">
                <a:latin typeface="Montserrat" pitchFamily="2" charset="77"/>
              </a:rPr>
              <a:t>referenica</a:t>
            </a:r>
            <a:r>
              <a:rPr lang="hu-HU" sz="1250" dirty="0">
                <a:latin typeface="Montserrat" pitchFamily="2" charset="77"/>
              </a:rPr>
              <a:t> – pl. </a:t>
            </a:r>
            <a:r>
              <a:rPr lang="hu-HU" sz="1250" dirty="0" err="1">
                <a:latin typeface="Montserrat" pitchFamily="2" charset="77"/>
              </a:rPr>
              <a:t>Netflix</a:t>
            </a:r>
            <a:r>
              <a:rPr lang="hu-HU" sz="1250" dirty="0">
                <a:latin typeface="Montserrat" pitchFamily="2" charset="77"/>
              </a:rPr>
              <a:t> korlátozások (mondjuk régió, vagy képminőség)</a:t>
            </a:r>
          </a:p>
          <a:p>
            <a:pPr lvl="1" defTabSz="914377">
              <a:lnSpc>
                <a:spcPct val="100000"/>
              </a:lnSpc>
              <a:spcBef>
                <a:spcPts val="300"/>
              </a:spcBef>
              <a:spcAft>
                <a:spcPts val="200"/>
              </a:spcAft>
            </a:pPr>
            <a:r>
              <a:rPr lang="hu-HU" sz="1250" dirty="0">
                <a:latin typeface="Montserrat" pitchFamily="2" charset="77"/>
              </a:rPr>
              <a:t>Cache – Számítások eredményét tároljuk gyorsítótárban, majd az </a:t>
            </a:r>
            <a:r>
              <a:rPr lang="hu-HU" sz="1250" dirty="0" err="1">
                <a:latin typeface="Montserrat" pitchFamily="2" charset="77"/>
              </a:rPr>
              <a:t>újrakalkuláció</a:t>
            </a:r>
            <a:r>
              <a:rPr lang="hu-HU" sz="1250" dirty="0">
                <a:latin typeface="Montserrat" pitchFamily="2" charset="77"/>
              </a:rPr>
              <a:t> helyett ezt, a már meglévő eredményt használjuk</a:t>
            </a:r>
          </a:p>
          <a:p>
            <a:pPr marL="342900" lvl="1" indent="0" defTabSz="914377">
              <a:lnSpc>
                <a:spcPct val="100000"/>
              </a:lnSpc>
              <a:spcBef>
                <a:spcPts val="300"/>
              </a:spcBef>
              <a:spcAft>
                <a:spcPts val="200"/>
              </a:spcAft>
              <a:buNone/>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Példa: </a:t>
            </a:r>
            <a:r>
              <a:rPr lang="hu-HU" sz="1400" dirty="0">
                <a:latin typeface="Montserrat" pitchFamily="2" charset="77"/>
                <a:sym typeface="Wingdings" pitchFamily="2" charset="2"/>
              </a:rPr>
              <a:t>Proxytechnológiás tűzfalmegoldások. :) egy kis hazai pálya.</a:t>
            </a:r>
            <a:endParaRPr lang="hu-HU" sz="1400" dirty="0">
              <a:latin typeface="Montserrat" pitchFamily="2" charset="77"/>
            </a:endParaRPr>
          </a:p>
        </p:txBody>
      </p:sp>
      <p:sp>
        <p:nvSpPr>
          <p:cNvPr id="6" name="TextBox 5">
            <a:extLst>
              <a:ext uri="{FF2B5EF4-FFF2-40B4-BE49-F238E27FC236}">
                <a16:creationId xmlns:a16="http://schemas.microsoft.com/office/drawing/2014/main" id="{E3B3AB7A-B719-9797-E75F-D0C670A63889}"/>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AA4D5763-716B-8FF0-075A-D253493B628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7</a:t>
            </a:fld>
            <a:endParaRPr lang="en-GB" b="1" dirty="0">
              <a:latin typeface="Montserrat" pitchFamily="2" charset="77"/>
            </a:endParaRPr>
          </a:p>
        </p:txBody>
      </p:sp>
      <p:pic>
        <p:nvPicPr>
          <p:cNvPr id="4" name="Picture 3">
            <a:extLst>
              <a:ext uri="{FF2B5EF4-FFF2-40B4-BE49-F238E27FC236}">
                <a16:creationId xmlns:a16="http://schemas.microsoft.com/office/drawing/2014/main" id="{65BAF9A0-6646-092E-BDD8-1C3C0FF53415}"/>
              </a:ext>
            </a:extLst>
          </p:cNvPr>
          <p:cNvPicPr>
            <a:picLocks noChangeAspect="1"/>
          </p:cNvPicPr>
          <p:nvPr/>
        </p:nvPicPr>
        <p:blipFill>
          <a:blip r:embed="rId4"/>
          <a:stretch>
            <a:fillRect/>
          </a:stretch>
        </p:blipFill>
        <p:spPr>
          <a:xfrm>
            <a:off x="7984035" y="1582885"/>
            <a:ext cx="7011920" cy="4851850"/>
          </a:xfrm>
          <a:prstGeom prst="rect">
            <a:avLst/>
          </a:prstGeom>
        </p:spPr>
      </p:pic>
    </p:spTree>
    <p:extLst>
      <p:ext uri="{BB962C8B-B14F-4D97-AF65-F5344CB8AC3E}">
        <p14:creationId xmlns:p14="http://schemas.microsoft.com/office/powerpoint/2010/main" val="937723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09C386-2820-A1C8-2F28-A04178AADFC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t="9820" b="9820"/>
          <a:stretch/>
        </p:blipFill>
        <p:spPr>
          <a:xfrm>
            <a:off x="0" y="720000"/>
            <a:ext cx="12192000" cy="5497434"/>
          </a:xfrm>
          <a:prstGeom prst="rect">
            <a:avLst/>
          </a:prstGeom>
        </p:spPr>
      </p:pic>
      <p:sp>
        <p:nvSpPr>
          <p:cNvPr id="9" name="Rectangle 8">
            <a:extLst>
              <a:ext uri="{FF2B5EF4-FFF2-40B4-BE49-F238E27FC236}">
                <a16:creationId xmlns:a16="http://schemas.microsoft.com/office/drawing/2014/main" id="{6BB3702E-3A06-0C43-0A91-EFE6F8BD1D34}"/>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0" y="1848952"/>
            <a:ext cx="12191999"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VISELKEDÉSI TERVEZÉSI MINTÁK</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11530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11530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STATE</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45058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45058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OBSERVER</a:t>
            </a:r>
          </a:p>
        </p:txBody>
      </p:sp>
      <p:sp>
        <p:nvSpPr>
          <p:cNvPr id="10" name="Slide Number Placeholder 21">
            <a:extLst>
              <a:ext uri="{FF2B5EF4-FFF2-40B4-BE49-F238E27FC236}">
                <a16:creationId xmlns:a16="http://schemas.microsoft.com/office/drawing/2014/main" id="{79497280-1391-6B5D-B997-4AAF1E9AE585}"/>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8</a:t>
            </a:fld>
            <a:endParaRPr lang="en-GB" b="1" dirty="0">
              <a:latin typeface="Montserrat" pitchFamily="2" charset="77"/>
            </a:endParaRPr>
          </a:p>
        </p:txBody>
      </p:sp>
      <p:sp>
        <p:nvSpPr>
          <p:cNvPr id="2" name="Rounded Rectangle 1">
            <a:extLst>
              <a:ext uri="{FF2B5EF4-FFF2-40B4-BE49-F238E27FC236}">
                <a16:creationId xmlns:a16="http://schemas.microsoft.com/office/drawing/2014/main" id="{75B7DB1B-464F-2841-C399-6F15A5DDAC8D}"/>
              </a:ext>
            </a:extLst>
          </p:cNvPr>
          <p:cNvSpPr/>
          <p:nvPr/>
        </p:nvSpPr>
        <p:spPr>
          <a:xfrm>
            <a:off x="7858645"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354177A2-EE89-80D5-3929-60B6B857A3AF}"/>
              </a:ext>
            </a:extLst>
          </p:cNvPr>
          <p:cNvSpPr txBox="1"/>
          <p:nvPr/>
        </p:nvSpPr>
        <p:spPr>
          <a:xfrm>
            <a:off x="7858645"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TEMPLATE METHOD</a:t>
            </a:r>
          </a:p>
        </p:txBody>
      </p:sp>
      <p:sp>
        <p:nvSpPr>
          <p:cNvPr id="5" name="TextBox 4">
            <a:extLst>
              <a:ext uri="{FF2B5EF4-FFF2-40B4-BE49-F238E27FC236}">
                <a16:creationId xmlns:a16="http://schemas.microsoft.com/office/drawing/2014/main" id="{FF39E1A1-3593-BC35-0FC8-5B1D875C864D}"/>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7.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3" name="Rounded Rectangle 2">
            <a:extLst>
              <a:ext uri="{FF2B5EF4-FFF2-40B4-BE49-F238E27FC236}">
                <a16:creationId xmlns:a16="http://schemas.microsoft.com/office/drawing/2014/main" id="{E5BFA40B-49EF-15C2-223F-2D6D5A99CCB7}"/>
              </a:ext>
            </a:extLst>
          </p:cNvPr>
          <p:cNvSpPr/>
          <p:nvPr/>
        </p:nvSpPr>
        <p:spPr>
          <a:xfrm>
            <a:off x="2880247" y="3707730"/>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B987FC10-7E8C-F7AC-9603-C14A8421D083}"/>
              </a:ext>
            </a:extLst>
          </p:cNvPr>
          <p:cNvSpPr txBox="1"/>
          <p:nvPr/>
        </p:nvSpPr>
        <p:spPr>
          <a:xfrm>
            <a:off x="2880247" y="3871356"/>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STRATEGY</a:t>
            </a:r>
          </a:p>
        </p:txBody>
      </p:sp>
      <p:sp>
        <p:nvSpPr>
          <p:cNvPr id="13" name="Rounded Rectangle 12">
            <a:extLst>
              <a:ext uri="{FF2B5EF4-FFF2-40B4-BE49-F238E27FC236}">
                <a16:creationId xmlns:a16="http://schemas.microsoft.com/office/drawing/2014/main" id="{BA87797C-CC8C-F3A0-52C9-4E83933D9ED6}"/>
              </a:ext>
            </a:extLst>
          </p:cNvPr>
          <p:cNvSpPr/>
          <p:nvPr/>
        </p:nvSpPr>
        <p:spPr>
          <a:xfrm>
            <a:off x="6233047" y="3707730"/>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8F5E8F61-40BF-0559-19C3-91C5DCD07696}"/>
              </a:ext>
            </a:extLst>
          </p:cNvPr>
          <p:cNvSpPr txBox="1"/>
          <p:nvPr/>
        </p:nvSpPr>
        <p:spPr>
          <a:xfrm>
            <a:off x="6233047" y="3871356"/>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VISITOR</a:t>
            </a:r>
          </a:p>
        </p:txBody>
      </p:sp>
    </p:spTree>
    <p:extLst>
      <p:ext uri="{BB962C8B-B14F-4D97-AF65-F5344CB8AC3E}">
        <p14:creationId xmlns:p14="http://schemas.microsoft.com/office/powerpoint/2010/main" val="1840779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2914</TotalTime>
  <Words>1707</Words>
  <Application>Microsoft Macintosh PowerPoint</Application>
  <PresentationFormat>Widescreen</PresentationFormat>
  <Paragraphs>274</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Aptos Display</vt:lpstr>
      <vt:lpstr>Arial</vt:lpstr>
      <vt:lpstr>Montserrat</vt:lpstr>
      <vt:lpstr>Montserrat ExtraBold</vt:lpstr>
      <vt:lpstr>Montserrat Medium</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Patrik Szalai</dc:creator>
  <cp:lastModifiedBy>Patrik Szalai</cp:lastModifiedBy>
  <cp:revision>43</cp:revision>
  <cp:lastPrinted>2024-03-17T19:31:38Z</cp:lastPrinted>
  <dcterms:created xsi:type="dcterms:W3CDTF">2024-03-08T19:55:56Z</dcterms:created>
  <dcterms:modified xsi:type="dcterms:W3CDTF">2024-04-15T06:40:42Z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9d0b346-82e6-40ae-a519-c8eeee624421_Enabled">
    <vt:lpwstr>true</vt:lpwstr>
  </property>
  <property fmtid="{D5CDD505-2E9C-101B-9397-08002B2CF9AE}" pid="3" name="MSIP_Label_99d0b346-82e6-40ae-a519-c8eeee624421_SetDate">
    <vt:lpwstr>2024-03-12T17:44:42Z</vt:lpwstr>
  </property>
  <property fmtid="{D5CDD505-2E9C-101B-9397-08002B2CF9AE}" pid="4" name="MSIP_Label_99d0b346-82e6-40ae-a519-c8eeee624421_Method">
    <vt:lpwstr>Standard</vt:lpwstr>
  </property>
  <property fmtid="{D5CDD505-2E9C-101B-9397-08002B2CF9AE}" pid="5" name="MSIP_Label_99d0b346-82e6-40ae-a519-c8eeee624421_Name">
    <vt:lpwstr>C3</vt:lpwstr>
  </property>
  <property fmtid="{D5CDD505-2E9C-101B-9397-08002B2CF9AE}" pid="6" name="MSIP_Label_99d0b346-82e6-40ae-a519-c8eeee624421_SiteId">
    <vt:lpwstr>f6ea9c0b-a353-4f44-87e4-4784c07789c2</vt:lpwstr>
  </property>
  <property fmtid="{D5CDD505-2E9C-101B-9397-08002B2CF9AE}" pid="7" name="MSIP_Label_99d0b346-82e6-40ae-a519-c8eeee624421_ActionId">
    <vt:lpwstr>3aebca97-febc-45bf-8e3b-67fded03b283</vt:lpwstr>
  </property>
  <property fmtid="{D5CDD505-2E9C-101B-9397-08002B2CF9AE}" pid="8" name="MSIP_Label_99d0b346-82e6-40ae-a519-c8eeee624421_ContentBits">
    <vt:lpwstr>0</vt:lpwstr>
  </property>
</Properties>
</file>